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0" r:id="rId3"/>
    <p:sldId id="261" r:id="rId4"/>
    <p:sldId id="262" r:id="rId5"/>
    <p:sldId id="263" r:id="rId6"/>
    <p:sldId id="264" r:id="rId7"/>
    <p:sldId id="266" r:id="rId8"/>
    <p:sldId id="277" r:id="rId9"/>
    <p:sldId id="265" r:id="rId10"/>
    <p:sldId id="267" r:id="rId11"/>
    <p:sldId id="268" r:id="rId12"/>
    <p:sldId id="269" r:id="rId13"/>
    <p:sldId id="270" r:id="rId14"/>
    <p:sldId id="271" r:id="rId15"/>
    <p:sldId id="272" r:id="rId16"/>
    <p:sldId id="273" r:id="rId17"/>
    <p:sldId id="258" r:id="rId18"/>
    <p:sldId id="259" r:id="rId19"/>
    <p:sldId id="274" r:id="rId20"/>
    <p:sldId id="275" r:id="rId21"/>
    <p:sldId id="27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224" y="-7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Galina\Lucru%20D\SSR_midterm%20evaluation\statistici%20adolescenti.xls"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D:\SSR_midterm%20evaluation\statistici%20adolescenti.xls"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Galina\Lucru%20D\SSR_midterm%20evaluation\statistici%20adolescenti.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Galina\Lucru%20D\SSR_midterm%20evaluation\statistici%20adolescenti.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Galina\Lucru%20D\SSR_midterm%20evaluation\statistici%20adolescenti.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sz="1800"/>
            </a:pPr>
            <a:r>
              <a:rPr lang="en-US" sz="1400" dirty="0"/>
              <a:t>Age specific fertility rate, women under age 20 </a:t>
            </a:r>
          </a:p>
          <a:p>
            <a:pPr>
              <a:defRPr lang="en-US" sz="1800"/>
            </a:pPr>
            <a:r>
              <a:rPr lang="en-US" sz="1400" dirty="0"/>
              <a:t>(live births per 1,000 women aged 15-19)</a:t>
            </a:r>
          </a:p>
        </c:rich>
      </c:tx>
    </c:title>
    <c:plotArea>
      <c:layout/>
      <c:barChart>
        <c:barDir val="col"/>
        <c:grouping val="clustered"/>
        <c:ser>
          <c:idx val="0"/>
          <c:order val="0"/>
          <c:dPt>
            <c:idx val="16"/>
            <c:spPr>
              <a:solidFill>
                <a:schemeClr val="accent2"/>
              </a:solidFill>
            </c:spPr>
          </c:dPt>
          <c:dLbls>
            <c:delete val="1"/>
          </c:dLbls>
          <c:cat>
            <c:strRef>
              <c:f>Sheet2!$A$5:$A$28</c:f>
              <c:strCache>
                <c:ptCount val="24"/>
                <c:pt idx="0">
                  <c:v>Czech Republic</c:v>
                </c:pt>
                <c:pt idx="1">
                  <c:v>Hungary</c:v>
                </c:pt>
                <c:pt idx="2">
                  <c:v>Poland</c:v>
                </c:pt>
                <c:pt idx="3">
                  <c:v>Slovakia</c:v>
                </c:pt>
                <c:pt idx="4">
                  <c:v>Slovenia</c:v>
                </c:pt>
                <c:pt idx="5">
                  <c:v>Estonia</c:v>
                </c:pt>
                <c:pt idx="6">
                  <c:v>Latvia</c:v>
                </c:pt>
                <c:pt idx="7">
                  <c:v>Lithuania</c:v>
                </c:pt>
                <c:pt idx="8">
                  <c:v>Bulgaria</c:v>
                </c:pt>
                <c:pt idx="9">
                  <c:v>Romania</c:v>
                </c:pt>
                <c:pt idx="10">
                  <c:v>Bosnia and Herzegovina</c:v>
                </c:pt>
                <c:pt idx="11">
                  <c:v>Croatia</c:v>
                </c:pt>
                <c:pt idx="12">
                  <c:v>Montenegro</c:v>
                </c:pt>
                <c:pt idx="13">
                  <c:v>Serbia </c:v>
                </c:pt>
                <c:pt idx="14">
                  <c:v>TFYR Macedonia</c:v>
                </c:pt>
                <c:pt idx="15">
                  <c:v>Belarus</c:v>
                </c:pt>
                <c:pt idx="16">
                  <c:v>Republic of Moldova</c:v>
                </c:pt>
                <c:pt idx="17">
                  <c:v>Russian Federation</c:v>
                </c:pt>
                <c:pt idx="18">
                  <c:v>Ukraine</c:v>
                </c:pt>
                <c:pt idx="19">
                  <c:v>Armenia</c:v>
                </c:pt>
                <c:pt idx="20">
                  <c:v>Azerbaijan</c:v>
                </c:pt>
                <c:pt idx="21">
                  <c:v>Georgia</c:v>
                </c:pt>
                <c:pt idx="22">
                  <c:v>Kazakhstan</c:v>
                </c:pt>
                <c:pt idx="23">
                  <c:v>Kyrgyzstan</c:v>
                </c:pt>
              </c:strCache>
            </c:strRef>
          </c:cat>
          <c:val>
            <c:numRef>
              <c:f>Sheet2!$B$5:$B$28</c:f>
              <c:numCache>
                <c:formatCode>0.0</c:formatCode>
                <c:ptCount val="24"/>
                <c:pt idx="0">
                  <c:v>11.497344065558158</c:v>
                </c:pt>
                <c:pt idx="1">
                  <c:v>18.178011333797826</c:v>
                </c:pt>
                <c:pt idx="2">
                  <c:v>15.253358987010341</c:v>
                </c:pt>
                <c:pt idx="3">
                  <c:v>23.116124094092115</c:v>
                </c:pt>
                <c:pt idx="4">
                  <c:v>4.9585144211773917</c:v>
                </c:pt>
                <c:pt idx="5">
                  <c:v>17.125269637501919</c:v>
                </c:pt>
                <c:pt idx="6">
                  <c:v>12.44</c:v>
                </c:pt>
                <c:pt idx="7">
                  <c:v>14.490773590476989</c:v>
                </c:pt>
                <c:pt idx="8">
                  <c:v>43.072479650544999</c:v>
                </c:pt>
                <c:pt idx="9">
                  <c:v>37.529533581996226</c:v>
                </c:pt>
                <c:pt idx="10">
                  <c:v>13.535870055647466</c:v>
                </c:pt>
                <c:pt idx="11">
                  <c:v>11.965150202944619</c:v>
                </c:pt>
                <c:pt idx="12">
                  <c:v>16.603773584905625</c:v>
                </c:pt>
                <c:pt idx="13">
                  <c:v>20.210346650115611</c:v>
                </c:pt>
                <c:pt idx="14">
                  <c:v>19.91863084630641</c:v>
                </c:pt>
                <c:pt idx="15">
                  <c:v>20.654910127360658</c:v>
                </c:pt>
                <c:pt idx="16">
                  <c:v>26.742947438221705</c:v>
                </c:pt>
                <c:pt idx="17">
                  <c:v>28.510850308206685</c:v>
                </c:pt>
                <c:pt idx="18">
                  <c:v>28.631089010265892</c:v>
                </c:pt>
                <c:pt idx="19">
                  <c:v>28.310515541747122</c:v>
                </c:pt>
                <c:pt idx="20">
                  <c:v>48.579676674364897</c:v>
                </c:pt>
                <c:pt idx="21">
                  <c:v>48.511522257049364</c:v>
                </c:pt>
                <c:pt idx="22">
                  <c:v>28.187116299178552</c:v>
                </c:pt>
                <c:pt idx="23">
                  <c:v>34.1</c:v>
                </c:pt>
              </c:numCache>
            </c:numRef>
          </c:val>
        </c:ser>
        <c:dLbls>
          <c:showVal val="1"/>
        </c:dLbls>
        <c:axId val="39183488"/>
        <c:axId val="39185024"/>
      </c:barChart>
      <c:catAx>
        <c:axId val="39183488"/>
        <c:scaling>
          <c:orientation val="minMax"/>
        </c:scaling>
        <c:axPos val="b"/>
        <c:majorTickMark val="none"/>
        <c:tickLblPos val="nextTo"/>
        <c:txPr>
          <a:bodyPr/>
          <a:lstStyle/>
          <a:p>
            <a:pPr>
              <a:defRPr lang="en-US"/>
            </a:pPr>
            <a:endParaRPr lang="ru-RU"/>
          </a:p>
        </c:txPr>
        <c:crossAx val="39185024"/>
        <c:crosses val="autoZero"/>
        <c:auto val="1"/>
        <c:lblAlgn val="ctr"/>
        <c:lblOffset val="100"/>
      </c:catAx>
      <c:valAx>
        <c:axId val="39185024"/>
        <c:scaling>
          <c:orientation val="minMax"/>
        </c:scaling>
        <c:axPos val="l"/>
        <c:majorGridlines/>
        <c:numFmt formatCode="0.0" sourceLinked="1"/>
        <c:majorTickMark val="none"/>
        <c:tickLblPos val="nextTo"/>
        <c:txPr>
          <a:bodyPr/>
          <a:lstStyle/>
          <a:p>
            <a:pPr>
              <a:defRPr lang="en-US"/>
            </a:pPr>
            <a:endParaRPr lang="ru-RU"/>
          </a:p>
        </c:txPr>
        <c:crossAx val="3918348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sz="1400"/>
            </a:pPr>
            <a:r>
              <a:rPr lang="ro-RO" sz="1400"/>
              <a:t>Fig.1.</a:t>
            </a:r>
            <a:r>
              <a:rPr lang="ro-RO" sz="1400" baseline="0"/>
              <a:t> Dinamica ratei sarcinilor, </a:t>
            </a:r>
          </a:p>
          <a:p>
            <a:pPr>
              <a:defRPr lang="en-US" sz="1400"/>
            </a:pPr>
            <a:r>
              <a:rPr lang="ro-RO" sz="1400" baseline="0"/>
              <a:t>Republica Moldova, 2001-2011</a:t>
            </a:r>
            <a:endParaRPr lang="en-US" sz="1400"/>
          </a:p>
        </c:rich>
      </c:tx>
    </c:title>
    <c:plotArea>
      <c:layout>
        <c:manualLayout>
          <c:layoutTarget val="inner"/>
          <c:xMode val="edge"/>
          <c:yMode val="edge"/>
          <c:x val="8.4682798026570166E-2"/>
          <c:y val="0.19507794027833708"/>
          <c:w val="0.69783276367890001"/>
          <c:h val="0.65433584208756923"/>
        </c:manualLayout>
      </c:layout>
      <c:lineChart>
        <c:grouping val="standard"/>
        <c:ser>
          <c:idx val="0"/>
          <c:order val="0"/>
          <c:tx>
            <c:strRef>
              <c:f>statistici!$G$61</c:f>
              <c:strCache>
                <c:ptCount val="1"/>
                <c:pt idx="0">
                  <c:v>rata fertilitatii la adolescente</c:v>
                </c:pt>
              </c:strCache>
            </c:strRef>
          </c:tx>
          <c:marker>
            <c:spPr>
              <a:solidFill>
                <a:schemeClr val="accent6">
                  <a:lumMod val="75000"/>
                </a:schemeClr>
              </a:solidFill>
            </c:spPr>
          </c:marker>
          <c:dLbls>
            <c:txPr>
              <a:bodyPr/>
              <a:lstStyle/>
              <a:p>
                <a:pPr>
                  <a:defRPr lang="en-US"/>
                </a:pPr>
                <a:endParaRPr lang="ru-RU"/>
              </a:p>
            </c:txPr>
            <c:showVal val="1"/>
          </c:dLbls>
          <c:cat>
            <c:numRef>
              <c:f>statistici!$F$62:$F$72</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statistici!$G$62:$G$72</c:f>
              <c:numCache>
                <c:formatCode>0.0</c:formatCode>
                <c:ptCount val="11"/>
                <c:pt idx="0">
                  <c:v>33.57</c:v>
                </c:pt>
                <c:pt idx="1">
                  <c:v>30.21</c:v>
                </c:pt>
                <c:pt idx="2">
                  <c:v>29.17</c:v>
                </c:pt>
                <c:pt idx="3">
                  <c:v>29.24</c:v>
                </c:pt>
                <c:pt idx="4">
                  <c:v>29.01</c:v>
                </c:pt>
                <c:pt idx="5">
                  <c:v>28.71</c:v>
                </c:pt>
                <c:pt idx="6">
                  <c:v>26.04</c:v>
                </c:pt>
                <c:pt idx="7">
                  <c:v>26</c:v>
                </c:pt>
                <c:pt idx="8">
                  <c:v>27.02</c:v>
                </c:pt>
                <c:pt idx="9">
                  <c:v>26.74</c:v>
                </c:pt>
                <c:pt idx="10">
                  <c:v>25.6</c:v>
                </c:pt>
              </c:numCache>
            </c:numRef>
          </c:val>
        </c:ser>
        <c:ser>
          <c:idx val="1"/>
          <c:order val="1"/>
          <c:tx>
            <c:strRef>
              <c:f>statistici!$H$61</c:f>
              <c:strCache>
                <c:ptCount val="1"/>
                <c:pt idx="0">
                  <c:v>rata avorturilor la adolescente</c:v>
                </c:pt>
              </c:strCache>
            </c:strRef>
          </c:tx>
          <c:dLbls>
            <c:txPr>
              <a:bodyPr/>
              <a:lstStyle/>
              <a:p>
                <a:pPr>
                  <a:defRPr lang="en-US"/>
                </a:pPr>
                <a:endParaRPr lang="ru-RU"/>
              </a:p>
            </c:txPr>
            <c:showVal val="1"/>
          </c:dLbls>
          <c:cat>
            <c:numRef>
              <c:f>statistici!$F$62:$F$72</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statistici!$H$62:$H$72</c:f>
              <c:numCache>
                <c:formatCode>General</c:formatCode>
                <c:ptCount val="11"/>
                <c:pt idx="0">
                  <c:v>9</c:v>
                </c:pt>
                <c:pt idx="1">
                  <c:v>9</c:v>
                </c:pt>
                <c:pt idx="2">
                  <c:v>10</c:v>
                </c:pt>
                <c:pt idx="3">
                  <c:v>9</c:v>
                </c:pt>
                <c:pt idx="4">
                  <c:v>9</c:v>
                </c:pt>
                <c:pt idx="5">
                  <c:v>8</c:v>
                </c:pt>
                <c:pt idx="6">
                  <c:v>9</c:v>
                </c:pt>
                <c:pt idx="7" formatCode="0.0">
                  <c:v>9</c:v>
                </c:pt>
                <c:pt idx="8">
                  <c:v>10</c:v>
                </c:pt>
                <c:pt idx="9">
                  <c:v>10</c:v>
                </c:pt>
                <c:pt idx="10">
                  <c:v>13.6</c:v>
                </c:pt>
              </c:numCache>
            </c:numRef>
          </c:val>
        </c:ser>
        <c:ser>
          <c:idx val="2"/>
          <c:order val="2"/>
          <c:tx>
            <c:strRef>
              <c:f>statistici!$I$61</c:f>
              <c:strCache>
                <c:ptCount val="1"/>
                <c:pt idx="0">
                  <c:v>rata fertilității generale</c:v>
                </c:pt>
              </c:strCache>
            </c:strRef>
          </c:tx>
          <c:marker>
            <c:spPr>
              <a:solidFill>
                <a:srgbClr val="00B050"/>
              </a:solidFill>
            </c:spPr>
          </c:marker>
          <c:dLbls>
            <c:txPr>
              <a:bodyPr/>
              <a:lstStyle/>
              <a:p>
                <a:pPr>
                  <a:defRPr lang="en-US"/>
                </a:pPr>
                <a:endParaRPr lang="ru-RU"/>
              </a:p>
            </c:txPr>
            <c:showVal val="1"/>
          </c:dLbls>
          <c:cat>
            <c:numRef>
              <c:f>statistici!$F$62:$F$72</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statistici!$I$62:$I$72</c:f>
              <c:numCache>
                <c:formatCode>0.0</c:formatCode>
                <c:ptCount val="11"/>
                <c:pt idx="0">
                  <c:v>32.5</c:v>
                </c:pt>
                <c:pt idx="1">
                  <c:v>31.35</c:v>
                </c:pt>
                <c:pt idx="2">
                  <c:v>35.83</c:v>
                </c:pt>
                <c:pt idx="3">
                  <c:v>33.090000000000003</c:v>
                </c:pt>
                <c:pt idx="4">
                  <c:v>32.590000000000003</c:v>
                </c:pt>
                <c:pt idx="5">
                  <c:v>37.07</c:v>
                </c:pt>
                <c:pt idx="6">
                  <c:v>37.9</c:v>
                </c:pt>
                <c:pt idx="7">
                  <c:v>39</c:v>
                </c:pt>
                <c:pt idx="8">
                  <c:v>41.05</c:v>
                </c:pt>
                <c:pt idx="9">
                  <c:v>41.03</c:v>
                </c:pt>
                <c:pt idx="10">
                  <c:v>40</c:v>
                </c:pt>
              </c:numCache>
            </c:numRef>
          </c:val>
        </c:ser>
        <c:ser>
          <c:idx val="3"/>
          <c:order val="3"/>
          <c:tx>
            <c:strRef>
              <c:f>statistici!$J$61</c:f>
              <c:strCache>
                <c:ptCount val="1"/>
                <c:pt idx="0">
                  <c:v>rata avorturilor, total</c:v>
                </c:pt>
              </c:strCache>
            </c:strRef>
          </c:tx>
          <c:marker>
            <c:spPr>
              <a:solidFill>
                <a:schemeClr val="accent3">
                  <a:lumMod val="75000"/>
                </a:schemeClr>
              </a:solidFill>
            </c:spPr>
          </c:marker>
          <c:dLbls>
            <c:txPr>
              <a:bodyPr/>
              <a:lstStyle/>
              <a:p>
                <a:pPr>
                  <a:defRPr lang="en-US"/>
                </a:pPr>
                <a:endParaRPr lang="ru-RU"/>
              </a:p>
            </c:txPr>
            <c:showVal val="1"/>
          </c:dLbls>
          <c:cat>
            <c:numRef>
              <c:f>statistici!$F$62:$F$72</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statistici!$J$62:$J$72</c:f>
              <c:numCache>
                <c:formatCode>General</c:formatCode>
                <c:ptCount val="11"/>
                <c:pt idx="0">
                  <c:v>16</c:v>
                </c:pt>
                <c:pt idx="1">
                  <c:v>16</c:v>
                </c:pt>
                <c:pt idx="2">
                  <c:v>17</c:v>
                </c:pt>
                <c:pt idx="3">
                  <c:v>18</c:v>
                </c:pt>
                <c:pt idx="4">
                  <c:v>16</c:v>
                </c:pt>
                <c:pt idx="5">
                  <c:v>16</c:v>
                </c:pt>
                <c:pt idx="6">
                  <c:v>16</c:v>
                </c:pt>
                <c:pt idx="7">
                  <c:v>16</c:v>
                </c:pt>
                <c:pt idx="8">
                  <c:v>15</c:v>
                </c:pt>
                <c:pt idx="9">
                  <c:v>15</c:v>
                </c:pt>
                <c:pt idx="10">
                  <c:v>16</c:v>
                </c:pt>
              </c:numCache>
            </c:numRef>
          </c:val>
        </c:ser>
        <c:dLbls>
          <c:showVal val="1"/>
        </c:dLbls>
        <c:marker val="1"/>
        <c:axId val="42088320"/>
        <c:axId val="42089856"/>
      </c:lineChart>
      <c:catAx>
        <c:axId val="42088320"/>
        <c:scaling>
          <c:orientation val="minMax"/>
        </c:scaling>
        <c:axPos val="b"/>
        <c:numFmt formatCode="General" sourceLinked="1"/>
        <c:majorTickMark val="none"/>
        <c:tickLblPos val="nextTo"/>
        <c:txPr>
          <a:bodyPr/>
          <a:lstStyle/>
          <a:p>
            <a:pPr>
              <a:defRPr lang="en-US"/>
            </a:pPr>
            <a:endParaRPr lang="ru-RU"/>
          </a:p>
        </c:txPr>
        <c:crossAx val="42089856"/>
        <c:crosses val="autoZero"/>
        <c:auto val="1"/>
        <c:lblAlgn val="ctr"/>
        <c:lblOffset val="100"/>
      </c:catAx>
      <c:valAx>
        <c:axId val="42089856"/>
        <c:scaling>
          <c:orientation val="minMax"/>
        </c:scaling>
        <c:axPos val="l"/>
        <c:majorGridlines/>
        <c:numFmt formatCode="0.0" sourceLinked="1"/>
        <c:majorTickMark val="none"/>
        <c:tickLblPos val="nextTo"/>
        <c:txPr>
          <a:bodyPr/>
          <a:lstStyle/>
          <a:p>
            <a:pPr>
              <a:defRPr lang="en-US"/>
            </a:pPr>
            <a:endParaRPr lang="ru-RU"/>
          </a:p>
        </c:txPr>
        <c:crossAx val="42088320"/>
        <c:crosses val="autoZero"/>
        <c:crossBetween val="between"/>
      </c:valAx>
    </c:plotArea>
    <c:legend>
      <c:legendPos val="r"/>
      <c:layout>
        <c:manualLayout>
          <c:xMode val="edge"/>
          <c:yMode val="edge"/>
          <c:x val="0.81166707254376835"/>
          <c:y val="0.23974715533925067"/>
          <c:w val="0.18183864242846151"/>
          <c:h val="0.60887344803001964"/>
        </c:manualLayout>
      </c:layout>
      <c:txPr>
        <a:bodyPr/>
        <a:lstStyle/>
        <a:p>
          <a:pPr>
            <a:defRPr lang="en-US" b="1"/>
          </a:pPr>
          <a:endParaRPr lang="ru-RU"/>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tx>
        <c:rich>
          <a:bodyPr/>
          <a:lstStyle/>
          <a:p>
            <a:pPr>
              <a:defRPr lang="en-US" sz="1200"/>
            </a:pPr>
            <a:r>
              <a:rPr lang="en-US" sz="1200"/>
              <a:t>Dinamica na</a:t>
            </a:r>
            <a:r>
              <a:rPr lang="ro-RO" sz="1200"/>
              <a:t>șterilor</a:t>
            </a:r>
            <a:r>
              <a:rPr lang="ro-RO" sz="1200" baseline="0"/>
              <a:t> la adolescentele pînă la 16 ani inclusiv, in Republica Moldova, 2005-2009</a:t>
            </a:r>
            <a:r>
              <a:rPr lang="en-US" sz="1200"/>
              <a:t> </a:t>
            </a:r>
            <a:endParaRPr lang="ro-RO" sz="1200"/>
          </a:p>
        </c:rich>
      </c:tx>
    </c:title>
    <c:plotArea>
      <c:layout/>
      <c:barChart>
        <c:barDir val="col"/>
        <c:grouping val="stacked"/>
        <c:ser>
          <c:idx val="0"/>
          <c:order val="0"/>
          <c:tx>
            <c:strRef>
              <c:f>statistici!$G$145</c:f>
              <c:strCache>
                <c:ptCount val="1"/>
                <c:pt idx="0">
                  <c:v>urban</c:v>
                </c:pt>
              </c:strCache>
            </c:strRef>
          </c:tx>
          <c:dLbls>
            <c:txPr>
              <a:bodyPr/>
              <a:lstStyle/>
              <a:p>
                <a:pPr>
                  <a:defRPr lang="en-US"/>
                </a:pPr>
                <a:endParaRPr lang="ru-RU"/>
              </a:p>
            </c:txPr>
            <c:showVal val="1"/>
          </c:dLbls>
          <c:cat>
            <c:numRef>
              <c:f>statistici!$F$146:$F$151</c:f>
              <c:numCache>
                <c:formatCode>General</c:formatCode>
                <c:ptCount val="6"/>
                <c:pt idx="0">
                  <c:v>2005</c:v>
                </c:pt>
                <c:pt idx="1">
                  <c:v>2006</c:v>
                </c:pt>
                <c:pt idx="2">
                  <c:v>2007</c:v>
                </c:pt>
                <c:pt idx="3">
                  <c:v>2008</c:v>
                </c:pt>
                <c:pt idx="4">
                  <c:v>2009</c:v>
                </c:pt>
                <c:pt idx="5">
                  <c:v>2010</c:v>
                </c:pt>
              </c:numCache>
            </c:numRef>
          </c:cat>
          <c:val>
            <c:numRef>
              <c:f>statistici!$G$146:$G$151</c:f>
              <c:numCache>
                <c:formatCode>General</c:formatCode>
                <c:ptCount val="6"/>
                <c:pt idx="0">
                  <c:v>87</c:v>
                </c:pt>
                <c:pt idx="1">
                  <c:v>80</c:v>
                </c:pt>
                <c:pt idx="2">
                  <c:v>84</c:v>
                </c:pt>
                <c:pt idx="3">
                  <c:v>51</c:v>
                </c:pt>
                <c:pt idx="4">
                  <c:v>66</c:v>
                </c:pt>
                <c:pt idx="5">
                  <c:v>59</c:v>
                </c:pt>
              </c:numCache>
            </c:numRef>
          </c:val>
        </c:ser>
        <c:ser>
          <c:idx val="1"/>
          <c:order val="1"/>
          <c:tx>
            <c:strRef>
              <c:f>statistici!$H$145</c:f>
              <c:strCache>
                <c:ptCount val="1"/>
                <c:pt idx="0">
                  <c:v>rural</c:v>
                </c:pt>
              </c:strCache>
            </c:strRef>
          </c:tx>
          <c:dLbls>
            <c:txPr>
              <a:bodyPr/>
              <a:lstStyle/>
              <a:p>
                <a:pPr>
                  <a:defRPr lang="en-US"/>
                </a:pPr>
                <a:endParaRPr lang="ru-RU"/>
              </a:p>
            </c:txPr>
            <c:showVal val="1"/>
          </c:dLbls>
          <c:cat>
            <c:numRef>
              <c:f>statistici!$F$146:$F$151</c:f>
              <c:numCache>
                <c:formatCode>General</c:formatCode>
                <c:ptCount val="6"/>
                <c:pt idx="0">
                  <c:v>2005</c:v>
                </c:pt>
                <c:pt idx="1">
                  <c:v>2006</c:v>
                </c:pt>
                <c:pt idx="2">
                  <c:v>2007</c:v>
                </c:pt>
                <c:pt idx="3">
                  <c:v>2008</c:v>
                </c:pt>
                <c:pt idx="4">
                  <c:v>2009</c:v>
                </c:pt>
                <c:pt idx="5">
                  <c:v>2010</c:v>
                </c:pt>
              </c:numCache>
            </c:numRef>
          </c:cat>
          <c:val>
            <c:numRef>
              <c:f>statistici!$H$146:$H$151</c:f>
              <c:numCache>
                <c:formatCode>General</c:formatCode>
                <c:ptCount val="6"/>
                <c:pt idx="0">
                  <c:v>249</c:v>
                </c:pt>
                <c:pt idx="1">
                  <c:v>259</c:v>
                </c:pt>
                <c:pt idx="2">
                  <c:v>271</c:v>
                </c:pt>
                <c:pt idx="3">
                  <c:v>220</c:v>
                </c:pt>
                <c:pt idx="4">
                  <c:v>261</c:v>
                </c:pt>
                <c:pt idx="5">
                  <c:v>268</c:v>
                </c:pt>
              </c:numCache>
            </c:numRef>
          </c:val>
        </c:ser>
        <c:dLbls>
          <c:showVal val="1"/>
        </c:dLbls>
        <c:gapWidth val="95"/>
        <c:overlap val="100"/>
        <c:axId val="42207104"/>
        <c:axId val="42208640"/>
      </c:barChart>
      <c:catAx>
        <c:axId val="42207104"/>
        <c:scaling>
          <c:orientation val="minMax"/>
        </c:scaling>
        <c:axPos val="b"/>
        <c:numFmt formatCode="General" sourceLinked="1"/>
        <c:majorTickMark val="none"/>
        <c:tickLblPos val="nextTo"/>
        <c:txPr>
          <a:bodyPr/>
          <a:lstStyle/>
          <a:p>
            <a:pPr>
              <a:defRPr lang="en-US"/>
            </a:pPr>
            <a:endParaRPr lang="ru-RU"/>
          </a:p>
        </c:txPr>
        <c:crossAx val="42208640"/>
        <c:crosses val="autoZero"/>
        <c:auto val="1"/>
        <c:lblAlgn val="ctr"/>
        <c:lblOffset val="100"/>
      </c:catAx>
      <c:valAx>
        <c:axId val="42208640"/>
        <c:scaling>
          <c:orientation val="minMax"/>
        </c:scaling>
        <c:delete val="1"/>
        <c:axPos val="l"/>
        <c:numFmt formatCode="General" sourceLinked="1"/>
        <c:tickLblPos val="none"/>
        <c:crossAx val="42207104"/>
        <c:crosses val="autoZero"/>
        <c:crossBetween val="between"/>
      </c:valAx>
    </c:plotArea>
    <c:legend>
      <c:legendPos val="t"/>
      <c:txPr>
        <a:bodyPr/>
        <a:lstStyle/>
        <a:p>
          <a:pPr>
            <a:defRPr lang="en-US"/>
          </a:pPr>
          <a:endParaRPr lang="ru-RU"/>
        </a:p>
      </c:txPr>
    </c:legend>
    <c:plotVisOnly val="1"/>
    <c:dispBlanksAs val="gap"/>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style val="3"/>
  <c:chart>
    <c:title>
      <c:tx>
        <c:rich>
          <a:bodyPr/>
          <a:lstStyle/>
          <a:p>
            <a:pPr>
              <a:defRPr lang="en-US" sz="1200"/>
            </a:pPr>
            <a:r>
              <a:rPr lang="en-US" sz="1200"/>
              <a:t> Incidence of sexually transmitted diseases in population aged 15-19 </a:t>
            </a:r>
          </a:p>
          <a:p>
            <a:pPr>
              <a:defRPr lang="en-US" sz="1200"/>
            </a:pPr>
            <a:r>
              <a:rPr lang="en-US" sz="1200"/>
              <a:t>(newly registered cases of syphilis and gonorrhoea per 100,000 relevant population)</a:t>
            </a:r>
          </a:p>
        </c:rich>
      </c:tx>
    </c:title>
    <c:plotArea>
      <c:layout>
        <c:manualLayout>
          <c:layoutTarget val="inner"/>
          <c:xMode val="edge"/>
          <c:yMode val="edge"/>
          <c:x val="5.6845850999394286E-2"/>
          <c:y val="0.1283854166666667"/>
          <c:w val="0.94159057641833332"/>
          <c:h val="0.64204539862204835"/>
        </c:manualLayout>
      </c:layout>
      <c:barChart>
        <c:barDir val="col"/>
        <c:grouping val="clustered"/>
        <c:ser>
          <c:idx val="0"/>
          <c:order val="0"/>
          <c:dLbls>
            <c:txPr>
              <a:bodyPr/>
              <a:lstStyle/>
              <a:p>
                <a:pPr>
                  <a:defRPr lang="en-US"/>
                </a:pPr>
                <a:endParaRPr lang="ru-RU"/>
              </a:p>
            </c:txPr>
            <c:showVal val="1"/>
          </c:dLbls>
          <c:cat>
            <c:strRef>
              <c:f>Sheet1!$A$6:$A$26</c:f>
              <c:strCache>
                <c:ptCount val="21"/>
                <c:pt idx="0">
                  <c:v>Czech Republic</c:v>
                </c:pt>
                <c:pt idx="1">
                  <c:v>Hungary</c:v>
                </c:pt>
                <c:pt idx="2">
                  <c:v>Slovakia</c:v>
                </c:pt>
                <c:pt idx="3">
                  <c:v>Slovenia</c:v>
                </c:pt>
                <c:pt idx="4">
                  <c:v>Lithuania</c:v>
                </c:pt>
                <c:pt idx="5">
                  <c:v>Bulgaria</c:v>
                </c:pt>
                <c:pt idx="6">
                  <c:v>Romania</c:v>
                </c:pt>
                <c:pt idx="7">
                  <c:v>Croatia</c:v>
                </c:pt>
                <c:pt idx="8">
                  <c:v>Montenegro</c:v>
                </c:pt>
                <c:pt idx="9">
                  <c:v>Serbia </c:v>
                </c:pt>
                <c:pt idx="10">
                  <c:v>TFYR Macedonia</c:v>
                </c:pt>
                <c:pt idx="11">
                  <c:v>Belarus</c:v>
                </c:pt>
                <c:pt idx="12">
                  <c:v>Republic of Moldova</c:v>
                </c:pt>
                <c:pt idx="13">
                  <c:v>Russian Federation</c:v>
                </c:pt>
                <c:pt idx="14">
                  <c:v>Ukraine</c:v>
                </c:pt>
                <c:pt idx="15">
                  <c:v>Armenia</c:v>
                </c:pt>
                <c:pt idx="16">
                  <c:v>Azerbaijan</c:v>
                </c:pt>
                <c:pt idx="17">
                  <c:v>Georgia</c:v>
                </c:pt>
                <c:pt idx="18">
                  <c:v>Kazakhstan</c:v>
                </c:pt>
                <c:pt idx="19">
                  <c:v>Kyrgyzstan</c:v>
                </c:pt>
                <c:pt idx="20">
                  <c:v>Tajikistan</c:v>
                </c:pt>
              </c:strCache>
            </c:strRef>
          </c:cat>
          <c:val>
            <c:numRef>
              <c:f>Sheet1!#REF!</c:f>
              <c:numCache>
                <c:formatCode>General</c:formatCode>
                <c:ptCount val="1"/>
                <c:pt idx="0">
                  <c:v>1</c:v>
                </c:pt>
              </c:numCache>
            </c:numRef>
          </c:val>
        </c:ser>
        <c:ser>
          <c:idx val="1"/>
          <c:order val="1"/>
          <c:dPt>
            <c:idx val="12"/>
            <c:spPr>
              <a:solidFill>
                <a:schemeClr val="accent2"/>
              </a:solidFill>
            </c:spPr>
          </c:dPt>
          <c:dLbls>
            <c:txPr>
              <a:bodyPr/>
              <a:lstStyle/>
              <a:p>
                <a:pPr>
                  <a:defRPr lang="en-US"/>
                </a:pPr>
                <a:endParaRPr lang="ru-RU"/>
              </a:p>
            </c:txPr>
            <c:showVal val="1"/>
          </c:dLbls>
          <c:cat>
            <c:strRef>
              <c:f>Sheet1!$A$6:$A$26</c:f>
              <c:strCache>
                <c:ptCount val="21"/>
                <c:pt idx="0">
                  <c:v>Czech Republic</c:v>
                </c:pt>
                <c:pt idx="1">
                  <c:v>Hungary</c:v>
                </c:pt>
                <c:pt idx="2">
                  <c:v>Slovakia</c:v>
                </c:pt>
                <c:pt idx="3">
                  <c:v>Slovenia</c:v>
                </c:pt>
                <c:pt idx="4">
                  <c:v>Lithuania</c:v>
                </c:pt>
                <c:pt idx="5">
                  <c:v>Bulgaria</c:v>
                </c:pt>
                <c:pt idx="6">
                  <c:v>Romania</c:v>
                </c:pt>
                <c:pt idx="7">
                  <c:v>Croatia</c:v>
                </c:pt>
                <c:pt idx="8">
                  <c:v>Montenegro</c:v>
                </c:pt>
                <c:pt idx="9">
                  <c:v>Serbia </c:v>
                </c:pt>
                <c:pt idx="10">
                  <c:v>TFYR Macedonia</c:v>
                </c:pt>
                <c:pt idx="11">
                  <c:v>Belarus</c:v>
                </c:pt>
                <c:pt idx="12">
                  <c:v>Republic of Moldova</c:v>
                </c:pt>
                <c:pt idx="13">
                  <c:v>Russian Federation</c:v>
                </c:pt>
                <c:pt idx="14">
                  <c:v>Ukraine</c:v>
                </c:pt>
                <c:pt idx="15">
                  <c:v>Armenia</c:v>
                </c:pt>
                <c:pt idx="16">
                  <c:v>Azerbaijan</c:v>
                </c:pt>
                <c:pt idx="17">
                  <c:v>Georgia</c:v>
                </c:pt>
                <c:pt idx="18">
                  <c:v>Kazakhstan</c:v>
                </c:pt>
                <c:pt idx="19">
                  <c:v>Kyrgyzstan</c:v>
                </c:pt>
                <c:pt idx="20">
                  <c:v>Tajikistan</c:v>
                </c:pt>
              </c:strCache>
            </c:strRef>
          </c:cat>
          <c:val>
            <c:numRef>
              <c:f>Sheet1!$B$6:$B$26</c:f>
              <c:numCache>
                <c:formatCode>0.0</c:formatCode>
                <c:ptCount val="21"/>
                <c:pt idx="0">
                  <c:v>18.354119373523801</c:v>
                </c:pt>
                <c:pt idx="1">
                  <c:v>25.31870549315305</c:v>
                </c:pt>
                <c:pt idx="2">
                  <c:v>14.473270374607221</c:v>
                </c:pt>
                <c:pt idx="3">
                  <c:v>3.8413337110644852</c:v>
                </c:pt>
                <c:pt idx="4">
                  <c:v>22.837444791554489</c:v>
                </c:pt>
                <c:pt idx="5">
                  <c:v>18.232826311688445</c:v>
                </c:pt>
                <c:pt idx="6">
                  <c:v>23.528549737644429</c:v>
                </c:pt>
                <c:pt idx="7">
                  <c:v>1.1600883213908724</c:v>
                </c:pt>
                <c:pt idx="8">
                  <c:v>2.3098422377751557</c:v>
                </c:pt>
                <c:pt idx="9">
                  <c:v>1.1819436827474021</c:v>
                </c:pt>
                <c:pt idx="10">
                  <c:v>4.5784251525596753</c:v>
                </c:pt>
                <c:pt idx="11">
                  <c:v>82.540059112521163</c:v>
                </c:pt>
                <c:pt idx="12">
                  <c:v>168.33500744691938</c:v>
                </c:pt>
                <c:pt idx="13">
                  <c:v>137.55390816585393</c:v>
                </c:pt>
                <c:pt idx="14">
                  <c:v>42.596240881742091</c:v>
                </c:pt>
                <c:pt idx="15">
                  <c:v>2.1257674906377657</c:v>
                </c:pt>
                <c:pt idx="16">
                  <c:v>7.3469777205286011</c:v>
                </c:pt>
                <c:pt idx="17">
                  <c:v>78.662674259674219</c:v>
                </c:pt>
                <c:pt idx="18">
                  <c:v>18.775091632547689</c:v>
                </c:pt>
                <c:pt idx="19">
                  <c:v>29.163540487726262</c:v>
                </c:pt>
                <c:pt idx="20">
                  <c:v>9.5764663531431768</c:v>
                </c:pt>
              </c:numCache>
            </c:numRef>
          </c:val>
        </c:ser>
        <c:dLbls>
          <c:showVal val="1"/>
        </c:dLbls>
        <c:overlap val="-25"/>
        <c:axId val="42236160"/>
        <c:axId val="42258432"/>
      </c:barChart>
      <c:catAx>
        <c:axId val="42236160"/>
        <c:scaling>
          <c:orientation val="minMax"/>
        </c:scaling>
        <c:axPos val="b"/>
        <c:majorTickMark val="none"/>
        <c:tickLblPos val="nextTo"/>
        <c:txPr>
          <a:bodyPr/>
          <a:lstStyle/>
          <a:p>
            <a:pPr>
              <a:defRPr lang="en-US"/>
            </a:pPr>
            <a:endParaRPr lang="ru-RU"/>
          </a:p>
        </c:txPr>
        <c:crossAx val="42258432"/>
        <c:crosses val="autoZero"/>
        <c:auto val="1"/>
        <c:lblAlgn val="ctr"/>
        <c:lblOffset val="100"/>
      </c:catAx>
      <c:valAx>
        <c:axId val="42258432"/>
        <c:scaling>
          <c:orientation val="minMax"/>
        </c:scaling>
        <c:delete val="1"/>
        <c:axPos val="l"/>
        <c:numFmt formatCode="General" sourceLinked="1"/>
        <c:majorTickMark val="none"/>
        <c:tickLblPos val="none"/>
        <c:crossAx val="4223616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sz="1600"/>
            </a:pPr>
            <a:r>
              <a:rPr lang="ro-RO" sz="1600" dirty="0"/>
              <a:t>Incidența prin sifilis, la</a:t>
            </a:r>
            <a:r>
              <a:rPr lang="ro-RO" sz="1600" baseline="0" dirty="0"/>
              <a:t> 100000 populație,</a:t>
            </a:r>
          </a:p>
          <a:p>
            <a:pPr>
              <a:defRPr lang="en-US" sz="1600"/>
            </a:pPr>
            <a:r>
              <a:rPr lang="ro-RO" sz="1600" baseline="0" dirty="0"/>
              <a:t>Republica Moldova, 2001-2011</a:t>
            </a:r>
            <a:r>
              <a:rPr lang="ro-RO" sz="1600" dirty="0"/>
              <a:t> </a:t>
            </a:r>
            <a:endParaRPr lang="en-US" sz="1600" dirty="0"/>
          </a:p>
        </c:rich>
      </c:tx>
    </c:title>
    <c:plotArea>
      <c:layout/>
      <c:barChart>
        <c:barDir val="col"/>
        <c:grouping val="clustered"/>
        <c:ser>
          <c:idx val="0"/>
          <c:order val="0"/>
          <c:tx>
            <c:strRef>
              <c:f>statistici!$P$190</c:f>
              <c:strCache>
                <c:ptCount val="1"/>
                <c:pt idx="0">
                  <c:v>2001</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statistici!$P$191:$P$202</c:f>
              <c:numCache>
                <c:formatCode>General</c:formatCode>
                <c:ptCount val="12"/>
                <c:pt idx="1">
                  <c:v>101.4</c:v>
                </c:pt>
                <c:pt idx="2">
                  <c:v>105.6</c:v>
                </c:pt>
                <c:pt idx="3">
                  <c:v>97.4</c:v>
                </c:pt>
                <c:pt idx="5">
                  <c:v>46.6</c:v>
                </c:pt>
                <c:pt idx="6">
                  <c:v>20.6</c:v>
                </c:pt>
                <c:pt idx="7">
                  <c:v>73.599999999999994</c:v>
                </c:pt>
                <c:pt idx="9">
                  <c:v>209.3</c:v>
                </c:pt>
                <c:pt idx="10">
                  <c:v>133.6</c:v>
                </c:pt>
                <c:pt idx="11">
                  <c:v>298.8</c:v>
                </c:pt>
              </c:numCache>
            </c:numRef>
          </c:val>
        </c:ser>
        <c:ser>
          <c:idx val="1"/>
          <c:order val="1"/>
          <c:tx>
            <c:strRef>
              <c:f>statistici!$Q$190</c:f>
              <c:strCache>
                <c:ptCount val="1"/>
                <c:pt idx="0">
                  <c:v>2002</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statistici!$Q$191:$Q$202</c:f>
              <c:numCache>
                <c:formatCode>General</c:formatCode>
                <c:ptCount val="12"/>
                <c:pt idx="1">
                  <c:v>94.9</c:v>
                </c:pt>
                <c:pt idx="2">
                  <c:v>98.7</c:v>
                </c:pt>
                <c:pt idx="3">
                  <c:v>91.1</c:v>
                </c:pt>
                <c:pt idx="5">
                  <c:v>53</c:v>
                </c:pt>
                <c:pt idx="6">
                  <c:v>35.700000000000003</c:v>
                </c:pt>
                <c:pt idx="7">
                  <c:v>70.8</c:v>
                </c:pt>
                <c:pt idx="9">
                  <c:v>193.1</c:v>
                </c:pt>
                <c:pt idx="10">
                  <c:v>140.1</c:v>
                </c:pt>
                <c:pt idx="11">
                  <c:v>253</c:v>
                </c:pt>
              </c:numCache>
            </c:numRef>
          </c:val>
        </c:ser>
        <c:ser>
          <c:idx val="2"/>
          <c:order val="2"/>
          <c:tx>
            <c:strRef>
              <c:f>statistici!$R$190</c:f>
              <c:strCache>
                <c:ptCount val="1"/>
                <c:pt idx="0">
                  <c:v>2003</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statistici!$R$191:$R$202</c:f>
              <c:numCache>
                <c:formatCode>General</c:formatCode>
                <c:ptCount val="12"/>
                <c:pt idx="1">
                  <c:v>80.8</c:v>
                </c:pt>
                <c:pt idx="2">
                  <c:v>87.9</c:v>
                </c:pt>
                <c:pt idx="3">
                  <c:v>74</c:v>
                </c:pt>
                <c:pt idx="5">
                  <c:v>50.4</c:v>
                </c:pt>
                <c:pt idx="6">
                  <c:v>36.6</c:v>
                </c:pt>
                <c:pt idx="7">
                  <c:v>64.5</c:v>
                </c:pt>
                <c:pt idx="9">
                  <c:v>158.5</c:v>
                </c:pt>
                <c:pt idx="10">
                  <c:v>138.30000000000001</c:v>
                </c:pt>
                <c:pt idx="11">
                  <c:v>178.3</c:v>
                </c:pt>
              </c:numCache>
            </c:numRef>
          </c:val>
        </c:ser>
        <c:ser>
          <c:idx val="3"/>
          <c:order val="3"/>
          <c:tx>
            <c:strRef>
              <c:f>statistici!$S$190</c:f>
              <c:strCache>
                <c:ptCount val="1"/>
                <c:pt idx="0">
                  <c:v>2004</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statistici!$S$191:$S$202</c:f>
              <c:numCache>
                <c:formatCode>General</c:formatCode>
                <c:ptCount val="12"/>
                <c:pt idx="1">
                  <c:v>71.400000000000006</c:v>
                </c:pt>
                <c:pt idx="2">
                  <c:v>78.599999999999994</c:v>
                </c:pt>
                <c:pt idx="3">
                  <c:v>64.8</c:v>
                </c:pt>
                <c:pt idx="5">
                  <c:v>51.6</c:v>
                </c:pt>
                <c:pt idx="6">
                  <c:v>29.8</c:v>
                </c:pt>
                <c:pt idx="7">
                  <c:v>74.099999999999994</c:v>
                </c:pt>
                <c:pt idx="9">
                  <c:v>108</c:v>
                </c:pt>
                <c:pt idx="10">
                  <c:v>98.6</c:v>
                </c:pt>
                <c:pt idx="11">
                  <c:v>117.7</c:v>
                </c:pt>
              </c:numCache>
            </c:numRef>
          </c:val>
        </c:ser>
        <c:ser>
          <c:idx val="4"/>
          <c:order val="4"/>
          <c:tx>
            <c:strRef>
              <c:f>statistici!$T$190</c:f>
              <c:strCache>
                <c:ptCount val="1"/>
                <c:pt idx="0">
                  <c:v>2005</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statistici!$T$191:$T$202</c:f>
              <c:numCache>
                <c:formatCode>General</c:formatCode>
                <c:ptCount val="12"/>
                <c:pt idx="1">
                  <c:v>69.7</c:v>
                </c:pt>
                <c:pt idx="2">
                  <c:v>75.8</c:v>
                </c:pt>
                <c:pt idx="3">
                  <c:v>64</c:v>
                </c:pt>
                <c:pt idx="5">
                  <c:v>59.9</c:v>
                </c:pt>
                <c:pt idx="6">
                  <c:v>37.9</c:v>
                </c:pt>
                <c:pt idx="7">
                  <c:v>82.7</c:v>
                </c:pt>
                <c:pt idx="9">
                  <c:v>163</c:v>
                </c:pt>
                <c:pt idx="10">
                  <c:v>155.1</c:v>
                </c:pt>
                <c:pt idx="11">
                  <c:v>171.2</c:v>
                </c:pt>
              </c:numCache>
            </c:numRef>
          </c:val>
        </c:ser>
        <c:ser>
          <c:idx val="5"/>
          <c:order val="5"/>
          <c:tx>
            <c:strRef>
              <c:f>statistici!$U$190</c:f>
              <c:strCache>
                <c:ptCount val="1"/>
                <c:pt idx="0">
                  <c:v>2006</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statistici!$U$191:$U$202</c:f>
              <c:numCache>
                <c:formatCode>General</c:formatCode>
                <c:ptCount val="12"/>
                <c:pt idx="1">
                  <c:v>68.900000000000006</c:v>
                </c:pt>
                <c:pt idx="2">
                  <c:v>79.900000000000006</c:v>
                </c:pt>
                <c:pt idx="3">
                  <c:v>58.7</c:v>
                </c:pt>
                <c:pt idx="5">
                  <c:v>38.800000000000004</c:v>
                </c:pt>
                <c:pt idx="6">
                  <c:v>23.1</c:v>
                </c:pt>
                <c:pt idx="7">
                  <c:v>75.900000000000006</c:v>
                </c:pt>
                <c:pt idx="9">
                  <c:v>150.6</c:v>
                </c:pt>
                <c:pt idx="10">
                  <c:v>138.4</c:v>
                </c:pt>
                <c:pt idx="11">
                  <c:v>163.1</c:v>
                </c:pt>
              </c:numCache>
            </c:numRef>
          </c:val>
        </c:ser>
        <c:ser>
          <c:idx val="6"/>
          <c:order val="6"/>
          <c:tx>
            <c:strRef>
              <c:f>statistici!$V$190</c:f>
              <c:strCache>
                <c:ptCount val="1"/>
                <c:pt idx="0">
                  <c:v>2007</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statistici!$V$191:$V$202</c:f>
              <c:numCache>
                <c:formatCode>General</c:formatCode>
                <c:ptCount val="12"/>
                <c:pt idx="1">
                  <c:v>77.400000000000006</c:v>
                </c:pt>
                <c:pt idx="2">
                  <c:v>87.4</c:v>
                </c:pt>
                <c:pt idx="3">
                  <c:v>68.2</c:v>
                </c:pt>
                <c:pt idx="5">
                  <c:v>55.7</c:v>
                </c:pt>
                <c:pt idx="6">
                  <c:v>40</c:v>
                </c:pt>
                <c:pt idx="7">
                  <c:v>71.900000000000006</c:v>
                </c:pt>
                <c:pt idx="9">
                  <c:v>176.1</c:v>
                </c:pt>
                <c:pt idx="10">
                  <c:v>132.9</c:v>
                </c:pt>
                <c:pt idx="11">
                  <c:v>220.6</c:v>
                </c:pt>
              </c:numCache>
            </c:numRef>
          </c:val>
        </c:ser>
        <c:ser>
          <c:idx val="7"/>
          <c:order val="7"/>
          <c:tx>
            <c:strRef>
              <c:f>statistici!$W$190</c:f>
              <c:strCache>
                <c:ptCount val="1"/>
                <c:pt idx="0">
                  <c:v>2008</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statistici!$W$191:$W$202</c:f>
              <c:numCache>
                <c:formatCode>General</c:formatCode>
                <c:ptCount val="12"/>
                <c:pt idx="1">
                  <c:v>71.599999999999994</c:v>
                </c:pt>
                <c:pt idx="2">
                  <c:v>81</c:v>
                </c:pt>
                <c:pt idx="3">
                  <c:v>62.8</c:v>
                </c:pt>
                <c:pt idx="5">
                  <c:v>67.599999999999994</c:v>
                </c:pt>
                <c:pt idx="6">
                  <c:v>28.8</c:v>
                </c:pt>
                <c:pt idx="7">
                  <c:v>107.8</c:v>
                </c:pt>
                <c:pt idx="9">
                  <c:v>166.7</c:v>
                </c:pt>
                <c:pt idx="10">
                  <c:v>135.1</c:v>
                </c:pt>
                <c:pt idx="11">
                  <c:v>199.5</c:v>
                </c:pt>
              </c:numCache>
            </c:numRef>
          </c:val>
        </c:ser>
        <c:ser>
          <c:idx val="8"/>
          <c:order val="8"/>
          <c:tx>
            <c:strRef>
              <c:f>statistici!$X$190</c:f>
              <c:strCache>
                <c:ptCount val="1"/>
                <c:pt idx="0">
                  <c:v>2009</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statistici!$X$191:$X$202</c:f>
              <c:numCache>
                <c:formatCode>General</c:formatCode>
                <c:ptCount val="12"/>
                <c:pt idx="1">
                  <c:v>69.7</c:v>
                </c:pt>
                <c:pt idx="2">
                  <c:v>78.400000000000006</c:v>
                </c:pt>
                <c:pt idx="3">
                  <c:v>61.5</c:v>
                </c:pt>
                <c:pt idx="5">
                  <c:v>54.9</c:v>
                </c:pt>
                <c:pt idx="6">
                  <c:v>25.5</c:v>
                </c:pt>
                <c:pt idx="7">
                  <c:v>85.5</c:v>
                </c:pt>
                <c:pt idx="9">
                  <c:v>179.3</c:v>
                </c:pt>
                <c:pt idx="10">
                  <c:v>139.4</c:v>
                </c:pt>
                <c:pt idx="11">
                  <c:v>220.5</c:v>
                </c:pt>
              </c:numCache>
            </c:numRef>
          </c:val>
        </c:ser>
        <c:ser>
          <c:idx val="9"/>
          <c:order val="9"/>
          <c:tx>
            <c:strRef>
              <c:f>statistici!$Y$190</c:f>
              <c:strCache>
                <c:ptCount val="1"/>
                <c:pt idx="0">
                  <c:v>2010</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statistici!$Y$191:$Y$202</c:f>
              <c:numCache>
                <c:formatCode>General</c:formatCode>
                <c:ptCount val="12"/>
                <c:pt idx="1">
                  <c:v>70.400000000000006</c:v>
                </c:pt>
                <c:pt idx="2">
                  <c:v>79.099999999999994</c:v>
                </c:pt>
                <c:pt idx="3">
                  <c:v>62.3</c:v>
                </c:pt>
                <c:pt idx="5">
                  <c:v>74.3</c:v>
                </c:pt>
                <c:pt idx="6">
                  <c:v>35.6</c:v>
                </c:pt>
                <c:pt idx="7">
                  <c:v>114.6</c:v>
                </c:pt>
                <c:pt idx="9">
                  <c:v>161.4</c:v>
                </c:pt>
                <c:pt idx="10">
                  <c:v>112.3</c:v>
                </c:pt>
                <c:pt idx="11">
                  <c:v>212.1</c:v>
                </c:pt>
              </c:numCache>
            </c:numRef>
          </c:val>
        </c:ser>
        <c:ser>
          <c:idx val="10"/>
          <c:order val="10"/>
          <c:tx>
            <c:strRef>
              <c:f>statistici!$Z$190</c:f>
              <c:strCache>
                <c:ptCount val="1"/>
                <c:pt idx="0">
                  <c:v>2011</c:v>
                </c:pt>
              </c:strCache>
            </c:strRef>
          </c:tx>
          <c:cat>
            <c:strRef>
              <c:f>statistici!$O$191:$O$202</c:f>
              <c:strCache>
                <c:ptCount val="12"/>
                <c:pt idx="0">
                  <c:v> 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statistici!$Z$191:$Z$202</c:f>
              <c:numCache>
                <c:formatCode>General</c:formatCode>
                <c:ptCount val="12"/>
                <c:pt idx="1">
                  <c:v>63.5</c:v>
                </c:pt>
                <c:pt idx="2">
                  <c:v>74.5</c:v>
                </c:pt>
                <c:pt idx="3">
                  <c:v>53.4</c:v>
                </c:pt>
                <c:pt idx="5">
                  <c:v>72.099999999999994</c:v>
                </c:pt>
                <c:pt idx="6">
                  <c:v>26.2</c:v>
                </c:pt>
                <c:pt idx="7">
                  <c:v>119.8</c:v>
                </c:pt>
                <c:pt idx="9">
                  <c:v>158.6</c:v>
                </c:pt>
                <c:pt idx="10">
                  <c:v>125.2</c:v>
                </c:pt>
                <c:pt idx="11">
                  <c:v>193.4</c:v>
                </c:pt>
              </c:numCache>
            </c:numRef>
          </c:val>
        </c:ser>
        <c:gapWidth val="75"/>
        <c:axId val="43539072"/>
        <c:axId val="43544960"/>
      </c:barChart>
      <c:catAx>
        <c:axId val="43539072"/>
        <c:scaling>
          <c:orientation val="minMax"/>
        </c:scaling>
        <c:axPos val="b"/>
        <c:majorTickMark val="none"/>
        <c:tickLblPos val="nextTo"/>
        <c:txPr>
          <a:bodyPr/>
          <a:lstStyle/>
          <a:p>
            <a:pPr>
              <a:defRPr lang="en-US"/>
            </a:pPr>
            <a:endParaRPr lang="ru-RU"/>
          </a:p>
        </c:txPr>
        <c:crossAx val="43544960"/>
        <c:crosses val="autoZero"/>
        <c:auto val="1"/>
        <c:lblAlgn val="ctr"/>
        <c:lblOffset val="100"/>
      </c:catAx>
      <c:valAx>
        <c:axId val="43544960"/>
        <c:scaling>
          <c:orientation val="minMax"/>
          <c:max val="300"/>
        </c:scaling>
        <c:axPos val="l"/>
        <c:majorGridlines/>
        <c:numFmt formatCode="General" sourceLinked="1"/>
        <c:majorTickMark val="none"/>
        <c:tickLblPos val="nextTo"/>
        <c:spPr>
          <a:ln w="9525">
            <a:noFill/>
          </a:ln>
        </c:spPr>
        <c:txPr>
          <a:bodyPr/>
          <a:lstStyle/>
          <a:p>
            <a:pPr>
              <a:defRPr lang="en-US" sz="1400" b="1"/>
            </a:pPr>
            <a:endParaRPr lang="ru-RU"/>
          </a:p>
        </c:txPr>
        <c:crossAx val="43539072"/>
        <c:crosses val="autoZero"/>
        <c:crossBetween val="between"/>
      </c:valAx>
    </c:plotArea>
    <c:legend>
      <c:legendPos val="b"/>
      <c:layout>
        <c:manualLayout>
          <c:xMode val="edge"/>
          <c:yMode val="edge"/>
          <c:x val="0.13307311586051737"/>
          <c:y val="0.9093612645434247"/>
          <c:w val="0.65506536682914662"/>
          <c:h val="4.4982371606534371E-2"/>
        </c:manualLayout>
      </c:layout>
      <c:txPr>
        <a:bodyPr/>
        <a:lstStyle/>
        <a:p>
          <a:pPr>
            <a:defRPr lang="en-US"/>
          </a:pPr>
          <a:endParaRPr lang="ru-RU"/>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a:pPr>
            <a:r>
              <a:rPr lang="ro-RO"/>
              <a:t>Incidența prin Gonoree, la 100000 populație,</a:t>
            </a:r>
            <a:r>
              <a:rPr lang="ro-RO" baseline="0"/>
              <a:t> Republica Moldova</a:t>
            </a:r>
            <a:r>
              <a:rPr lang="ro-RO"/>
              <a:t> </a:t>
            </a:r>
            <a:endParaRPr lang="en-US"/>
          </a:p>
        </c:rich>
      </c:tx>
    </c:title>
    <c:plotArea>
      <c:layout/>
      <c:barChart>
        <c:barDir val="col"/>
        <c:grouping val="clustered"/>
        <c:ser>
          <c:idx val="0"/>
          <c:order val="0"/>
          <c:tx>
            <c:strRef>
              <c:f>statistici!$P$205</c:f>
              <c:strCache>
                <c:ptCount val="1"/>
                <c:pt idx="0">
                  <c:v>2001</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statistici!$P$206:$P$217</c:f>
              <c:numCache>
                <c:formatCode>General</c:formatCode>
                <c:ptCount val="12"/>
                <c:pt idx="1">
                  <c:v>41.6</c:v>
                </c:pt>
                <c:pt idx="2">
                  <c:v>63.3</c:v>
                </c:pt>
                <c:pt idx="3">
                  <c:v>21.6</c:v>
                </c:pt>
                <c:pt idx="5">
                  <c:v>31.6</c:v>
                </c:pt>
                <c:pt idx="6">
                  <c:v>34.9</c:v>
                </c:pt>
                <c:pt idx="7">
                  <c:v>28.5</c:v>
                </c:pt>
                <c:pt idx="9">
                  <c:v>107.1</c:v>
                </c:pt>
                <c:pt idx="10">
                  <c:v>153.80000000000001</c:v>
                </c:pt>
                <c:pt idx="11">
                  <c:v>65.900000000000006</c:v>
                </c:pt>
              </c:numCache>
            </c:numRef>
          </c:val>
        </c:ser>
        <c:ser>
          <c:idx val="1"/>
          <c:order val="1"/>
          <c:tx>
            <c:strRef>
              <c:f>statistici!$Q$205</c:f>
              <c:strCache>
                <c:ptCount val="1"/>
                <c:pt idx="0">
                  <c:v>2002</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statistici!$Q$206:$Q$217</c:f>
              <c:numCache>
                <c:formatCode>General</c:formatCode>
                <c:ptCount val="12"/>
                <c:pt idx="1">
                  <c:v>40.800000000000004</c:v>
                </c:pt>
                <c:pt idx="2">
                  <c:v>61.4</c:v>
                </c:pt>
                <c:pt idx="3">
                  <c:v>21.7</c:v>
                </c:pt>
                <c:pt idx="5">
                  <c:v>34</c:v>
                </c:pt>
                <c:pt idx="6">
                  <c:v>42.8</c:v>
                </c:pt>
                <c:pt idx="7">
                  <c:v>24.8</c:v>
                </c:pt>
                <c:pt idx="9">
                  <c:v>106.8</c:v>
                </c:pt>
                <c:pt idx="10">
                  <c:v>146.9</c:v>
                </c:pt>
                <c:pt idx="11">
                  <c:v>68.900000000000006</c:v>
                </c:pt>
              </c:numCache>
            </c:numRef>
          </c:val>
        </c:ser>
        <c:ser>
          <c:idx val="2"/>
          <c:order val="2"/>
          <c:tx>
            <c:strRef>
              <c:f>statistici!$R$205</c:f>
              <c:strCache>
                <c:ptCount val="1"/>
                <c:pt idx="0">
                  <c:v>2003</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statistici!$R$206:$R$217</c:f>
              <c:numCache>
                <c:formatCode>General</c:formatCode>
                <c:ptCount val="12"/>
                <c:pt idx="1">
                  <c:v>47.8</c:v>
                </c:pt>
                <c:pt idx="2">
                  <c:v>77.599999999999994</c:v>
                </c:pt>
                <c:pt idx="3">
                  <c:v>20.399999999999999</c:v>
                </c:pt>
                <c:pt idx="5">
                  <c:v>45.9</c:v>
                </c:pt>
                <c:pt idx="6">
                  <c:v>59</c:v>
                </c:pt>
                <c:pt idx="7">
                  <c:v>32.200000000000003</c:v>
                </c:pt>
                <c:pt idx="9">
                  <c:v>120.6</c:v>
                </c:pt>
                <c:pt idx="10">
                  <c:v>176.2</c:v>
                </c:pt>
                <c:pt idx="11">
                  <c:v>62.7</c:v>
                </c:pt>
              </c:numCache>
            </c:numRef>
          </c:val>
        </c:ser>
        <c:ser>
          <c:idx val="3"/>
          <c:order val="3"/>
          <c:tx>
            <c:strRef>
              <c:f>statistici!$S$205</c:f>
              <c:strCache>
                <c:ptCount val="1"/>
                <c:pt idx="0">
                  <c:v>2004</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statistici!$S$206:$S$217</c:f>
              <c:numCache>
                <c:formatCode>General</c:formatCode>
                <c:ptCount val="12"/>
                <c:pt idx="1">
                  <c:v>51.4</c:v>
                </c:pt>
                <c:pt idx="2">
                  <c:v>86.3</c:v>
                </c:pt>
                <c:pt idx="3">
                  <c:v>19.399999999999999</c:v>
                </c:pt>
                <c:pt idx="5">
                  <c:v>48.7</c:v>
                </c:pt>
                <c:pt idx="6">
                  <c:v>66.099999999999994</c:v>
                </c:pt>
                <c:pt idx="7">
                  <c:v>30.8</c:v>
                </c:pt>
                <c:pt idx="9">
                  <c:v>122.9</c:v>
                </c:pt>
                <c:pt idx="10">
                  <c:v>199.8</c:v>
                </c:pt>
                <c:pt idx="11">
                  <c:v>43.8</c:v>
                </c:pt>
              </c:numCache>
            </c:numRef>
          </c:val>
        </c:ser>
        <c:ser>
          <c:idx val="4"/>
          <c:order val="4"/>
          <c:tx>
            <c:strRef>
              <c:f>statistici!$T$205</c:f>
              <c:strCache>
                <c:ptCount val="1"/>
                <c:pt idx="0">
                  <c:v>2005</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statistici!$T$206:$T$217</c:f>
              <c:numCache>
                <c:formatCode>General</c:formatCode>
                <c:ptCount val="12"/>
                <c:pt idx="1">
                  <c:v>53.7</c:v>
                </c:pt>
                <c:pt idx="2">
                  <c:v>91.1</c:v>
                </c:pt>
                <c:pt idx="3">
                  <c:v>19.2</c:v>
                </c:pt>
                <c:pt idx="5">
                  <c:v>51.5</c:v>
                </c:pt>
                <c:pt idx="6">
                  <c:v>70.099999999999994</c:v>
                </c:pt>
                <c:pt idx="7">
                  <c:v>32.300000000000004</c:v>
                </c:pt>
                <c:pt idx="9">
                  <c:v>199</c:v>
                </c:pt>
                <c:pt idx="10">
                  <c:v>308.7</c:v>
                </c:pt>
                <c:pt idx="11">
                  <c:v>85.6</c:v>
                </c:pt>
              </c:numCache>
            </c:numRef>
          </c:val>
        </c:ser>
        <c:ser>
          <c:idx val="5"/>
          <c:order val="5"/>
          <c:tx>
            <c:strRef>
              <c:f>statistici!$U$205</c:f>
              <c:strCache>
                <c:ptCount val="1"/>
                <c:pt idx="0">
                  <c:v>2006</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statistici!$U$206:$U$217</c:f>
              <c:numCache>
                <c:formatCode>General</c:formatCode>
                <c:ptCount val="12"/>
                <c:pt idx="1">
                  <c:v>50.9</c:v>
                </c:pt>
                <c:pt idx="2">
                  <c:v>81.3</c:v>
                </c:pt>
                <c:pt idx="3">
                  <c:v>22.7</c:v>
                </c:pt>
                <c:pt idx="5">
                  <c:v>46.5</c:v>
                </c:pt>
                <c:pt idx="6">
                  <c:v>59.3</c:v>
                </c:pt>
                <c:pt idx="7">
                  <c:v>33.300000000000004</c:v>
                </c:pt>
                <c:pt idx="9">
                  <c:v>162.19999999999999</c:v>
                </c:pt>
                <c:pt idx="10">
                  <c:v>229.8</c:v>
                </c:pt>
                <c:pt idx="11">
                  <c:v>92.6</c:v>
                </c:pt>
              </c:numCache>
            </c:numRef>
          </c:val>
        </c:ser>
        <c:ser>
          <c:idx val="6"/>
          <c:order val="6"/>
          <c:tx>
            <c:strRef>
              <c:f>statistici!$V$205</c:f>
              <c:strCache>
                <c:ptCount val="1"/>
                <c:pt idx="0">
                  <c:v>2007</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statistici!$V$206:$V$217</c:f>
              <c:numCache>
                <c:formatCode>General</c:formatCode>
                <c:ptCount val="12"/>
                <c:pt idx="1">
                  <c:v>48.9</c:v>
                </c:pt>
                <c:pt idx="2">
                  <c:v>79.5</c:v>
                </c:pt>
                <c:pt idx="3">
                  <c:v>20.5</c:v>
                </c:pt>
                <c:pt idx="5">
                  <c:v>39.6</c:v>
                </c:pt>
                <c:pt idx="6">
                  <c:v>47.4</c:v>
                </c:pt>
                <c:pt idx="7">
                  <c:v>31.6</c:v>
                </c:pt>
                <c:pt idx="9">
                  <c:v>135.6</c:v>
                </c:pt>
                <c:pt idx="10">
                  <c:v>197.3</c:v>
                </c:pt>
                <c:pt idx="11">
                  <c:v>72.099999999999994</c:v>
                </c:pt>
              </c:numCache>
            </c:numRef>
          </c:val>
        </c:ser>
        <c:ser>
          <c:idx val="7"/>
          <c:order val="7"/>
          <c:tx>
            <c:strRef>
              <c:f>statistici!$W$205</c:f>
              <c:strCache>
                <c:ptCount val="1"/>
                <c:pt idx="0">
                  <c:v>2008</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statistici!$W$206:$W$217</c:f>
              <c:numCache>
                <c:formatCode>General</c:formatCode>
                <c:ptCount val="12"/>
                <c:pt idx="1">
                  <c:v>46.7</c:v>
                </c:pt>
                <c:pt idx="2">
                  <c:v>75.5</c:v>
                </c:pt>
                <c:pt idx="3">
                  <c:v>20</c:v>
                </c:pt>
                <c:pt idx="5">
                  <c:v>41.7</c:v>
                </c:pt>
                <c:pt idx="6">
                  <c:v>58.6</c:v>
                </c:pt>
                <c:pt idx="7">
                  <c:v>24.1</c:v>
                </c:pt>
                <c:pt idx="9">
                  <c:v>138.30000000000001</c:v>
                </c:pt>
                <c:pt idx="10">
                  <c:v>199.7</c:v>
                </c:pt>
                <c:pt idx="11">
                  <c:v>74.599999999999994</c:v>
                </c:pt>
              </c:numCache>
            </c:numRef>
          </c:val>
        </c:ser>
        <c:ser>
          <c:idx val="8"/>
          <c:order val="8"/>
          <c:tx>
            <c:strRef>
              <c:f>statistici!$X$205</c:f>
              <c:strCache>
                <c:ptCount val="1"/>
                <c:pt idx="0">
                  <c:v>2009</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statistici!$X$206:$X$217</c:f>
              <c:numCache>
                <c:formatCode>General</c:formatCode>
                <c:ptCount val="12"/>
                <c:pt idx="1">
                  <c:v>42.8</c:v>
                </c:pt>
                <c:pt idx="2">
                  <c:v>69.400000000000006</c:v>
                </c:pt>
                <c:pt idx="3">
                  <c:v>18.2</c:v>
                </c:pt>
                <c:pt idx="5">
                  <c:v>43.7</c:v>
                </c:pt>
                <c:pt idx="6">
                  <c:v>50.9</c:v>
                </c:pt>
                <c:pt idx="7">
                  <c:v>36.1</c:v>
                </c:pt>
                <c:pt idx="9">
                  <c:v>134.5</c:v>
                </c:pt>
                <c:pt idx="10">
                  <c:v>218.4</c:v>
                </c:pt>
                <c:pt idx="11">
                  <c:v>47.9</c:v>
                </c:pt>
              </c:numCache>
            </c:numRef>
          </c:val>
        </c:ser>
        <c:ser>
          <c:idx val="9"/>
          <c:order val="9"/>
          <c:tx>
            <c:strRef>
              <c:f>statistici!$Y$205</c:f>
              <c:strCache>
                <c:ptCount val="1"/>
                <c:pt idx="0">
                  <c:v>2010</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statistici!$Y$206:$Y$217</c:f>
              <c:numCache>
                <c:formatCode>General</c:formatCode>
                <c:ptCount val="12"/>
                <c:pt idx="1">
                  <c:v>36</c:v>
                </c:pt>
                <c:pt idx="2">
                  <c:v>60.7</c:v>
                </c:pt>
                <c:pt idx="3">
                  <c:v>13.1</c:v>
                </c:pt>
                <c:pt idx="5">
                  <c:v>28.7</c:v>
                </c:pt>
                <c:pt idx="6">
                  <c:v>38</c:v>
                </c:pt>
                <c:pt idx="7">
                  <c:v>19.100000000000001</c:v>
                </c:pt>
                <c:pt idx="9">
                  <c:v>104.3</c:v>
                </c:pt>
                <c:pt idx="10">
                  <c:v>162.80000000000001</c:v>
                </c:pt>
                <c:pt idx="11">
                  <c:v>43.8</c:v>
                </c:pt>
              </c:numCache>
            </c:numRef>
          </c:val>
        </c:ser>
        <c:ser>
          <c:idx val="10"/>
          <c:order val="10"/>
          <c:tx>
            <c:strRef>
              <c:f>statistici!$Z$205</c:f>
              <c:strCache>
                <c:ptCount val="1"/>
                <c:pt idx="0">
                  <c:v>2011</c:v>
                </c:pt>
              </c:strCache>
            </c:strRef>
          </c:tx>
          <c:cat>
            <c:strRef>
              <c:f>statistici!$O$206:$O$217</c:f>
              <c:strCache>
                <c:ptCount val="12"/>
                <c:pt idx="0">
                  <c:v>TOTAL</c:v>
                </c:pt>
                <c:pt idx="1">
                  <c:v>Ambele sexe</c:v>
                </c:pt>
                <c:pt idx="2">
                  <c:v>Barbati</c:v>
                </c:pt>
                <c:pt idx="3">
                  <c:v>Femei</c:v>
                </c:pt>
                <c:pt idx="4">
                  <c:v>15-17 ani</c:v>
                </c:pt>
                <c:pt idx="5">
                  <c:v>Ambele sexe</c:v>
                </c:pt>
                <c:pt idx="6">
                  <c:v>Barbati</c:v>
                </c:pt>
                <c:pt idx="7">
                  <c:v>Femei</c:v>
                </c:pt>
                <c:pt idx="8">
                  <c:v>18-19 ani</c:v>
                </c:pt>
                <c:pt idx="9">
                  <c:v>Ambele sexe</c:v>
                </c:pt>
                <c:pt idx="10">
                  <c:v>Barbati</c:v>
                </c:pt>
                <c:pt idx="11">
                  <c:v>Femei</c:v>
                </c:pt>
              </c:strCache>
            </c:strRef>
          </c:cat>
          <c:val>
            <c:numRef>
              <c:f>statistici!$Z$206:$Z$217</c:f>
              <c:numCache>
                <c:formatCode>General</c:formatCode>
                <c:ptCount val="12"/>
                <c:pt idx="1">
                  <c:v>34.9</c:v>
                </c:pt>
                <c:pt idx="2">
                  <c:v>62.1</c:v>
                </c:pt>
                <c:pt idx="3">
                  <c:v>9.6</c:v>
                </c:pt>
                <c:pt idx="5">
                  <c:v>40</c:v>
                </c:pt>
                <c:pt idx="6">
                  <c:v>51</c:v>
                </c:pt>
                <c:pt idx="7">
                  <c:v>28.6</c:v>
                </c:pt>
                <c:pt idx="9">
                  <c:v>102.6</c:v>
                </c:pt>
                <c:pt idx="10">
                  <c:v>177.7</c:v>
                </c:pt>
                <c:pt idx="11">
                  <c:v>24.6</c:v>
                </c:pt>
              </c:numCache>
            </c:numRef>
          </c:val>
        </c:ser>
        <c:gapWidth val="75"/>
        <c:overlap val="-25"/>
        <c:axId val="43619072"/>
        <c:axId val="43620608"/>
      </c:barChart>
      <c:catAx>
        <c:axId val="43619072"/>
        <c:scaling>
          <c:orientation val="minMax"/>
        </c:scaling>
        <c:axPos val="b"/>
        <c:majorTickMark val="none"/>
        <c:tickLblPos val="nextTo"/>
        <c:txPr>
          <a:bodyPr/>
          <a:lstStyle/>
          <a:p>
            <a:pPr>
              <a:defRPr lang="en-US"/>
            </a:pPr>
            <a:endParaRPr lang="ru-RU"/>
          </a:p>
        </c:txPr>
        <c:crossAx val="43620608"/>
        <c:crosses val="autoZero"/>
        <c:auto val="1"/>
        <c:lblAlgn val="ctr"/>
        <c:lblOffset val="100"/>
      </c:catAx>
      <c:valAx>
        <c:axId val="43620608"/>
        <c:scaling>
          <c:orientation val="minMax"/>
          <c:max val="310"/>
        </c:scaling>
        <c:axPos val="l"/>
        <c:majorGridlines/>
        <c:numFmt formatCode="General" sourceLinked="1"/>
        <c:majorTickMark val="none"/>
        <c:tickLblPos val="nextTo"/>
        <c:spPr>
          <a:ln w="9525">
            <a:noFill/>
          </a:ln>
        </c:spPr>
        <c:txPr>
          <a:bodyPr/>
          <a:lstStyle/>
          <a:p>
            <a:pPr>
              <a:defRPr lang="en-US"/>
            </a:pPr>
            <a:endParaRPr lang="ru-RU"/>
          </a:p>
        </c:txPr>
        <c:crossAx val="43619072"/>
        <c:crosses val="autoZero"/>
        <c:crossBetween val="between"/>
      </c:valAx>
    </c:plotArea>
    <c:legend>
      <c:legendPos val="b"/>
      <c:layout>
        <c:manualLayout>
          <c:xMode val="edge"/>
          <c:yMode val="edge"/>
          <c:x val="4.5173556041526513E-3"/>
          <c:y val="0.83840587813490963"/>
          <c:w val="0.99329702537182851"/>
          <c:h val="0.16070253335284976"/>
        </c:manualLayout>
      </c:layout>
      <c:txPr>
        <a:bodyPr/>
        <a:lstStyle/>
        <a:p>
          <a:pPr>
            <a:defRPr lang="en-US"/>
          </a:pPr>
          <a:endParaRPr lang="ru-RU"/>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a:pPr>
            <a:r>
              <a:rPr lang="ro-RO" dirty="0"/>
              <a:t>Incidența</a:t>
            </a:r>
            <a:r>
              <a:rPr lang="ro-RO" baseline="0" dirty="0"/>
              <a:t> cu </a:t>
            </a:r>
            <a:r>
              <a:rPr lang="ro-RO" baseline="0" dirty="0" smtClean="0"/>
              <a:t>HIV, Republica Moldova, 2001-2011</a:t>
            </a:r>
            <a:endParaRPr lang="en-US" dirty="0"/>
          </a:p>
        </c:rich>
      </c:tx>
    </c:title>
    <c:plotArea>
      <c:layout>
        <c:manualLayout>
          <c:layoutTarget val="inner"/>
          <c:xMode val="edge"/>
          <c:yMode val="edge"/>
          <c:x val="7.0398332372287167E-2"/>
          <c:y val="0.16600880517524624"/>
          <c:w val="0.6702238131930407"/>
          <c:h val="0.70584427042301412"/>
        </c:manualLayout>
      </c:layout>
      <c:lineChart>
        <c:grouping val="standard"/>
        <c:ser>
          <c:idx val="0"/>
          <c:order val="0"/>
          <c:tx>
            <c:strRef>
              <c:f>statistici!$B$234</c:f>
              <c:strCache>
                <c:ptCount val="1"/>
                <c:pt idx="0">
                  <c:v>Incidenta HIV/SIDA printre populatia in virsta de 15-24 ani</c:v>
                </c:pt>
              </c:strCache>
            </c:strRef>
          </c:tx>
          <c:dLbls>
            <c:txPr>
              <a:bodyPr/>
              <a:lstStyle/>
              <a:p>
                <a:pPr>
                  <a:defRPr lang="en-US"/>
                </a:pPr>
                <a:endParaRPr lang="ru-RU"/>
              </a:p>
            </c:txPr>
            <c:showVal val="1"/>
          </c:dLbls>
          <c:cat>
            <c:numRef>
              <c:f>statistici!$A$235:$A$245</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statistici!$B$235:$B$245</c:f>
              <c:numCache>
                <c:formatCode>General</c:formatCode>
                <c:ptCount val="11"/>
                <c:pt idx="0">
                  <c:v>10.46</c:v>
                </c:pt>
                <c:pt idx="1">
                  <c:v>9.02</c:v>
                </c:pt>
                <c:pt idx="2">
                  <c:v>9.76</c:v>
                </c:pt>
                <c:pt idx="3">
                  <c:v>13.42</c:v>
                </c:pt>
                <c:pt idx="4">
                  <c:v>20.059999999999999</c:v>
                </c:pt>
                <c:pt idx="5">
                  <c:v>18.77</c:v>
                </c:pt>
                <c:pt idx="6">
                  <c:v>21.21</c:v>
                </c:pt>
                <c:pt idx="7">
                  <c:v>16.079999999999988</c:v>
                </c:pt>
                <c:pt idx="8">
                  <c:v>19.59</c:v>
                </c:pt>
                <c:pt idx="9">
                  <c:v>21.6</c:v>
                </c:pt>
                <c:pt idx="10">
                  <c:v>18.399999999999999</c:v>
                </c:pt>
              </c:numCache>
            </c:numRef>
          </c:val>
        </c:ser>
        <c:ser>
          <c:idx val="1"/>
          <c:order val="1"/>
          <c:tx>
            <c:strRef>
              <c:f>statistici!$C$234</c:f>
              <c:strCache>
                <c:ptCount val="1"/>
                <c:pt idx="0">
                  <c:v>Incidenta HIV/SIDA, total</c:v>
                </c:pt>
              </c:strCache>
            </c:strRef>
          </c:tx>
          <c:dLbls>
            <c:txPr>
              <a:bodyPr/>
              <a:lstStyle/>
              <a:p>
                <a:pPr>
                  <a:defRPr lang="en-US"/>
                </a:pPr>
                <a:endParaRPr lang="ru-RU"/>
              </a:p>
            </c:txPr>
            <c:showVal val="1"/>
          </c:dLbls>
          <c:cat>
            <c:numRef>
              <c:f>statistici!$A$235:$A$245</c:f>
              <c:numCache>
                <c:formatCode>General</c:formatCode>
                <c:ptCount val="11"/>
                <c:pt idx="0">
                  <c:v>2001</c:v>
                </c:pt>
                <c:pt idx="1">
                  <c:v>2002</c:v>
                </c:pt>
                <c:pt idx="2">
                  <c:v>2003</c:v>
                </c:pt>
                <c:pt idx="3">
                  <c:v>2004</c:v>
                </c:pt>
                <c:pt idx="4">
                  <c:v>2005</c:v>
                </c:pt>
                <c:pt idx="5">
                  <c:v>2006</c:v>
                </c:pt>
                <c:pt idx="6">
                  <c:v>2007</c:v>
                </c:pt>
                <c:pt idx="7">
                  <c:v>2008</c:v>
                </c:pt>
                <c:pt idx="8">
                  <c:v>2009</c:v>
                </c:pt>
                <c:pt idx="9">
                  <c:v>2010</c:v>
                </c:pt>
                <c:pt idx="10">
                  <c:v>2011</c:v>
                </c:pt>
              </c:numCache>
            </c:numRef>
          </c:cat>
          <c:val>
            <c:numRef>
              <c:f>statistici!$C$235:$C$245</c:f>
              <c:numCache>
                <c:formatCode>General</c:formatCode>
                <c:ptCount val="11"/>
                <c:pt idx="0">
                  <c:v>5.5</c:v>
                </c:pt>
                <c:pt idx="1">
                  <c:v>4.7</c:v>
                </c:pt>
                <c:pt idx="2">
                  <c:v>6.2</c:v>
                </c:pt>
                <c:pt idx="3">
                  <c:v>8.4</c:v>
                </c:pt>
                <c:pt idx="4">
                  <c:v>12.5</c:v>
                </c:pt>
                <c:pt idx="5">
                  <c:v>14.7</c:v>
                </c:pt>
                <c:pt idx="6">
                  <c:v>17.399999999999999</c:v>
                </c:pt>
                <c:pt idx="7">
                  <c:v>19.399999999999999</c:v>
                </c:pt>
                <c:pt idx="8">
                  <c:v>17.100000000000001</c:v>
                </c:pt>
                <c:pt idx="9">
                  <c:v>17.100000000000001</c:v>
                </c:pt>
                <c:pt idx="10">
                  <c:v>17.600000000000001</c:v>
                </c:pt>
              </c:numCache>
            </c:numRef>
          </c:val>
        </c:ser>
        <c:dLbls>
          <c:showVal val="1"/>
        </c:dLbls>
        <c:marker val="1"/>
        <c:axId val="39141760"/>
        <c:axId val="39143296"/>
      </c:lineChart>
      <c:catAx>
        <c:axId val="39141760"/>
        <c:scaling>
          <c:orientation val="minMax"/>
        </c:scaling>
        <c:axPos val="b"/>
        <c:numFmt formatCode="General" sourceLinked="1"/>
        <c:majorTickMark val="none"/>
        <c:tickLblPos val="nextTo"/>
        <c:txPr>
          <a:bodyPr/>
          <a:lstStyle/>
          <a:p>
            <a:pPr>
              <a:defRPr lang="en-US"/>
            </a:pPr>
            <a:endParaRPr lang="ru-RU"/>
          </a:p>
        </c:txPr>
        <c:crossAx val="39143296"/>
        <c:crosses val="autoZero"/>
        <c:auto val="1"/>
        <c:lblAlgn val="ctr"/>
        <c:lblOffset val="100"/>
      </c:catAx>
      <c:valAx>
        <c:axId val="39143296"/>
        <c:scaling>
          <c:orientation val="minMax"/>
        </c:scaling>
        <c:axPos val="l"/>
        <c:majorGridlines/>
        <c:numFmt formatCode="General" sourceLinked="1"/>
        <c:majorTickMark val="none"/>
        <c:tickLblPos val="nextTo"/>
        <c:txPr>
          <a:bodyPr/>
          <a:lstStyle/>
          <a:p>
            <a:pPr>
              <a:defRPr lang="en-US"/>
            </a:pPr>
            <a:endParaRPr lang="ru-RU"/>
          </a:p>
        </c:txPr>
        <c:crossAx val="39141760"/>
        <c:crosses val="autoZero"/>
        <c:crossBetween val="between"/>
      </c:valAx>
    </c:plotArea>
    <c:legend>
      <c:legendPos val="r"/>
      <c:layout>
        <c:manualLayout>
          <c:xMode val="edge"/>
          <c:yMode val="edge"/>
          <c:x val="0.74984742804938986"/>
          <c:y val="0.39441866707093293"/>
          <c:w val="0.23347852012319542"/>
          <c:h val="0.56219602512072009"/>
        </c:manualLayout>
      </c:layout>
      <c:txPr>
        <a:bodyPr/>
        <a:lstStyle/>
        <a:p>
          <a:pPr>
            <a:defRPr lang="en-US" sz="1400"/>
          </a:pPr>
          <a:endParaRPr lang="ru-RU"/>
        </a:p>
      </c:txPr>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28C9495-707A-4FDD-92CE-F3523B5FE8AE}" type="datetimeFigureOut">
              <a:rPr lang="en-US"/>
              <a:pPr>
                <a:defRPr/>
              </a:pPr>
              <a:t>3/10/2013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4E8EF2A-9C8A-4EBC-AA9A-700A55907ED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3E2EA2-1F24-4CD1-9528-C2D9331FCC57}" type="slidenum">
              <a:rPr lang="ru-RU"/>
              <a:pPr fontAlgn="base">
                <a:spcBef>
                  <a:spcPct val="0"/>
                </a:spcBef>
                <a:spcAft>
                  <a:spcPct val="0"/>
                </a:spcAft>
              </a:pPr>
              <a:t>19</a:t>
            </a:fld>
            <a:endParaRPr lang="ru-RU"/>
          </a:p>
        </p:txBody>
      </p:sp>
      <p:sp>
        <p:nvSpPr>
          <p:cNvPr id="35842"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35843"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buFontTx/>
              <a:buChar char="•"/>
            </a:pPr>
            <a:endParaRPr lang="en-GB" smtClean="0">
              <a:latin typeface="Comic Sans MS" pitchFamily="66" charset="0"/>
            </a:endParaRPr>
          </a:p>
          <a:p>
            <a:pPr>
              <a:spcBef>
                <a:spcPct val="0"/>
              </a:spcBef>
              <a:buFontTx/>
              <a:buChar char="•"/>
            </a:pPr>
            <a:r>
              <a:rPr lang="en-GB" smtClean="0">
                <a:latin typeface="Comic Sans MS" pitchFamily="66" charset="0"/>
              </a:rPr>
              <a:t>What this slide describes is again the fundamental basis for ADH programming, that adolescent behaviours have common antecedents and therefore require common approaches, whether it is risky sex, Substance use or Depression that is the problem to be tackled or  </a:t>
            </a:r>
          </a:p>
          <a:p>
            <a:pPr>
              <a:spcBef>
                <a:spcPct val="0"/>
              </a:spcBef>
              <a:buFontTx/>
              <a:buChar char="•"/>
            </a:pPr>
            <a:r>
              <a:rPr lang="en-GB" i="1" smtClean="0">
                <a:latin typeface="Comic Sans MS" pitchFamily="66" charset="0"/>
              </a:rPr>
              <a:t>THUS, a +ve relationship with parents is protective against all 3 risk behaviours as shown from data from developing and developed countries</a:t>
            </a:r>
            <a:endParaRPr lang="en-GB" smtClean="0">
              <a:latin typeface="Comic Sans MS" pitchFamily="66" charset="0"/>
            </a:endParaRPr>
          </a:p>
          <a:p>
            <a:pPr>
              <a:spcBef>
                <a:spcPct val="0"/>
              </a:spcBef>
              <a:buFontTx/>
              <a:buChar char="•"/>
            </a:pPr>
            <a:endParaRPr lang="en-GB" smtClean="0">
              <a:latin typeface="Comic Sans MS" pitchFamily="66" charset="0"/>
            </a:endParaRPr>
          </a:p>
          <a:p>
            <a:pPr>
              <a:spcBef>
                <a:spcPct val="0"/>
              </a:spcBef>
              <a:buFontTx/>
              <a:buChar char="•"/>
            </a:pPr>
            <a:r>
              <a:rPr lang="en-GB" smtClean="0">
                <a:latin typeface="Comic Sans MS" pitchFamily="66" charset="0"/>
              </a:rPr>
              <a:t>Moreover, these behaviours tend to cluster,  since substance use and depression are associated with risky sex, again emphasing the need for an integrated approach as opposed to focussing just on single behaviours to tackle</a:t>
            </a:r>
          </a:p>
          <a:p>
            <a:pPr>
              <a:spcBef>
                <a:spcPct val="0"/>
              </a:spcBef>
              <a:buFontTx/>
              <a:buChar char="•"/>
            </a:pPr>
            <a:endParaRPr lang="en-GB" smtClean="0">
              <a:latin typeface="Comic Sans MS" pitchFamily="66" charset="0"/>
            </a:endParaRPr>
          </a:p>
          <a:p>
            <a:pPr>
              <a:spcBef>
                <a:spcPct val="0"/>
              </a:spcBef>
              <a:buFontTx/>
              <a:buChar char="•"/>
            </a:pPr>
            <a:r>
              <a:rPr lang="en-GB" smtClean="0">
                <a:latin typeface="Comic Sans MS" pitchFamily="66" charset="0"/>
              </a:rPr>
              <a:t>Finally, risky sex related data from 26 countries where it was measured and Substance Use and Depression related data from about 50 countries where this was measured,  shows that regardless of cultural context, these factors are protective!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9A2729-4C6F-49FB-B2A5-128C105FF036}" type="slidenum">
              <a:rPr lang="ru-RU"/>
              <a:pPr fontAlgn="base">
                <a:spcBef>
                  <a:spcPct val="0"/>
                </a:spcBef>
                <a:spcAft>
                  <a:spcPct val="0"/>
                </a:spcAft>
              </a:pPr>
              <a:t>20</a:t>
            </a:fld>
            <a:endParaRPr lang="ru-RU"/>
          </a:p>
        </p:txBody>
      </p:sp>
      <p:sp>
        <p:nvSpPr>
          <p:cNvPr id="37890" name="Rectangle 2"/>
          <p:cNvSpPr>
            <a:spLocks noGrp="1" noRo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D174D5-83CE-4E24-A65B-A74ABB92C172}" type="slidenum">
              <a:rPr lang="ru-RU"/>
              <a:pPr fontAlgn="base">
                <a:spcBef>
                  <a:spcPct val="0"/>
                </a:spcBef>
                <a:spcAft>
                  <a:spcPct val="0"/>
                </a:spcAft>
              </a:pPr>
              <a:t>21</a:t>
            </a:fld>
            <a:endParaRPr lang="ru-RU"/>
          </a:p>
        </p:txBody>
      </p:sp>
      <p:sp>
        <p:nvSpPr>
          <p:cNvPr id="39938" name="Rectangle 2"/>
          <p:cNvSpPr>
            <a:spLocks noGrp="1" noRo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1E52ACA-1D88-485F-8667-5C38DEBFCABD}" type="datetimeFigureOut">
              <a:rPr lang="en-US"/>
              <a:pPr>
                <a:defRPr/>
              </a:pPr>
              <a:t>3/10/2013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161854-9558-44A8-B38F-5A2B321B5B4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F8F5AB-C261-4DE3-BD74-6BBEBB75C1AA}" type="datetimeFigureOut">
              <a:rPr lang="en-US"/>
              <a:pPr>
                <a:defRPr/>
              </a:pPr>
              <a:t>3/10/2013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77798-38A6-472E-8FDD-E9FEC23EA9E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8BB84D-ED1A-4FB7-930A-B4E366C33759}" type="datetimeFigureOut">
              <a:rPr lang="en-US"/>
              <a:pPr>
                <a:defRPr/>
              </a:pPr>
              <a:t>3/10/2013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0FD76C-E7E1-459D-82CD-2A0D8149169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ro-RO"/>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hart Placeholder 3"/>
          <p:cNvSpPr>
            <a:spLocks noGrp="1"/>
          </p:cNvSpPr>
          <p:nvPr>
            <p:ph type="chart" sz="half" idx="2"/>
          </p:nvPr>
        </p:nvSpPr>
        <p:spPr>
          <a:xfrm>
            <a:off x="4760913" y="2362200"/>
            <a:ext cx="3770312" cy="3724275"/>
          </a:xfrm>
        </p:spPr>
        <p:txBody>
          <a:bodyPr rtlCol="0">
            <a:normAutofit/>
          </a:bodyPr>
          <a:lstStyle/>
          <a:p>
            <a:pPr lvl="0"/>
            <a:endParaRPr lang="ro-RO" noProof="0" smtClean="0"/>
          </a:p>
        </p:txBody>
      </p:sp>
      <p:sp>
        <p:nvSpPr>
          <p:cNvPr id="5" name="Date Placeholder 4"/>
          <p:cNvSpPr>
            <a:spLocks noGrp="1"/>
          </p:cNvSpPr>
          <p:nvPr>
            <p:ph type="dt" sz="half" idx="10"/>
          </p:nvPr>
        </p:nvSpPr>
        <p:spPr>
          <a:xfrm>
            <a:off x="2438400" y="6248400"/>
            <a:ext cx="2130425" cy="474663"/>
          </a:xfrm>
        </p:spPr>
        <p:txBody>
          <a:bodyPr/>
          <a:lstStyle>
            <a:lvl1pPr>
              <a:defRPr/>
            </a:lvl1pPr>
          </a:lstStyle>
          <a:p>
            <a:pPr>
              <a:defRPr/>
            </a:pPr>
            <a:endParaRPr lang="ru-RU"/>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pPr>
              <a:defRPr/>
            </a:pPr>
            <a:endParaRPr lang="ru-RU"/>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pPr>
              <a:defRPr/>
            </a:pPr>
            <a:fld id="{DDA58937-BDBC-4495-8664-E46BBC2E0675}"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ro-RO"/>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p:txBody>
          <a:bodyPr/>
          <a:lstStyle>
            <a:lvl1pPr>
              <a:defRPr/>
            </a:lvl1pPr>
          </a:lstStyle>
          <a:p>
            <a:pPr>
              <a:defRPr/>
            </a:pPr>
            <a:fld id="{70C7A17E-DE47-42A9-9ABC-EFA2CC036EAF}" type="slidenum">
              <a:rPr lang="en-US"/>
              <a:pPr>
                <a:defRPr/>
              </a:pPr>
              <a:t>‹#›</a:t>
            </a:fld>
            <a:endParaRPr lang="en-US"/>
          </a:p>
        </p:txBody>
      </p:sp>
      <p:sp>
        <p:nvSpPr>
          <p:cNvPr id="7" name="Rectangle 16"/>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40541B-4C41-4C7D-834A-5E7AF129CD13}" type="datetimeFigureOut">
              <a:rPr lang="en-US"/>
              <a:pPr>
                <a:defRPr/>
              </a:pPr>
              <a:t>3/10/2013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7E05EB-7002-4EA4-ABFD-193EF32989E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845F81-9E0E-4C80-89DC-FD879EB7041B}" type="datetimeFigureOut">
              <a:rPr lang="en-US"/>
              <a:pPr>
                <a:defRPr/>
              </a:pPr>
              <a:t>3/10/2013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530ACA-ED2D-461F-B2A9-E83CDB0779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AA26704-1C70-4500-9568-644B1ADD2E31}" type="datetimeFigureOut">
              <a:rPr lang="en-US"/>
              <a:pPr>
                <a:defRPr/>
              </a:pPr>
              <a:t>3/10/2013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372371-7D06-4798-829C-1C0CAAA1F6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CCB7C6A-6FF4-48CB-92A0-4AC7963002B3}" type="datetimeFigureOut">
              <a:rPr lang="en-US"/>
              <a:pPr>
                <a:defRPr/>
              </a:pPr>
              <a:t>3/10/2013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14E9983-4B70-4018-90C8-D5EE3EE6CD4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98F488-A73F-4FE5-86E2-FDE42E704AD6}" type="datetimeFigureOut">
              <a:rPr lang="en-US"/>
              <a:pPr>
                <a:defRPr/>
              </a:pPr>
              <a:t>3/10/2013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F58E98F-1F26-4414-944D-60605D65AF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AD9962-9807-44CC-9102-9E16FE9FFB6F}" type="datetimeFigureOut">
              <a:rPr lang="en-US"/>
              <a:pPr>
                <a:defRPr/>
              </a:pPr>
              <a:t>3/10/2013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CAC9C42-6437-45BF-83F0-06DA81F5FB2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479DC4E-DC06-4792-9BF4-397CF2F81D33}" type="datetimeFigureOut">
              <a:rPr lang="en-US"/>
              <a:pPr>
                <a:defRPr/>
              </a:pPr>
              <a:t>3/10/2013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96B9E9-941D-41D9-B4FC-6EECDFA9B08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8CF15E-EA74-4F31-9C94-F5E5879887B5}" type="datetimeFigureOut">
              <a:rPr lang="en-US"/>
              <a:pPr>
                <a:defRPr/>
              </a:pPr>
              <a:t>3/10/2013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D787A3-8ABA-4EAD-B569-4576EDB5AA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472A46F-8E08-4CA5-90ED-C9958E5E97AE}" type="datetimeFigureOut">
              <a:rPr lang="en-US"/>
              <a:pPr>
                <a:defRPr/>
              </a:pPr>
              <a:t>3/10/2013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16160DF-764E-4C10-8D46-56BD6D0099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 id="2147483663"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tatistica.md/" TargetMode="External"/><Relationship Id="rId2" Type="http://schemas.openxmlformats.org/officeDocument/2006/relationships/chart" Target="../charts/chart5.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www.statistica.md/" TargetMode="External"/><Relationship Id="rId2" Type="http://schemas.openxmlformats.org/officeDocument/2006/relationships/chart" Target="../charts/chart6.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www.statistica.md/" TargetMode="External"/><Relationship Id="rId2" Type="http://schemas.openxmlformats.org/officeDocument/2006/relationships/chart" Target="../charts/chart7.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statistica.md/"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statistica.md/" TargetMode="Externa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p:txBody>
          <a:bodyPr/>
          <a:lstStyle/>
          <a:p>
            <a:r>
              <a:rPr lang="ro-RO" smtClean="0"/>
              <a:t>Sănătatea şi drepturile sexual – reproductive ale  adolescenţilor.</a:t>
            </a:r>
            <a:endParaRPr lang="en-US" smtClean="0"/>
          </a:p>
        </p:txBody>
      </p:sp>
      <p:sp>
        <p:nvSpPr>
          <p:cNvPr id="16386" name="Subtitle 2"/>
          <p:cNvSpPr>
            <a:spLocks noGrp="1"/>
          </p:cNvSpPr>
          <p:nvPr>
            <p:ph type="subTitle" idx="1"/>
          </p:nvPr>
        </p:nvSpPr>
        <p:spPr>
          <a:xfrm>
            <a:off x="2590800" y="3810000"/>
            <a:ext cx="6400800" cy="1752600"/>
          </a:xfrm>
        </p:spPr>
        <p:txBody>
          <a:bodyPr/>
          <a:lstStyle/>
          <a:p>
            <a:pPr algn="r"/>
            <a:r>
              <a:rPr lang="ro-RO" sz="1800" b="1" smtClean="0">
                <a:solidFill>
                  <a:schemeClr val="tx1"/>
                </a:solidFill>
              </a:rPr>
              <a:t>Galina Leşco,</a:t>
            </a:r>
            <a:endParaRPr lang="en-US" sz="1800" b="1" smtClean="0">
              <a:solidFill>
                <a:schemeClr val="tx1"/>
              </a:solidFill>
            </a:endParaRPr>
          </a:p>
          <a:p>
            <a:pPr algn="r"/>
            <a:r>
              <a:rPr lang="ro-RO" sz="1800" b="1" smtClean="0">
                <a:solidFill>
                  <a:schemeClr val="tx1"/>
                </a:solidFill>
              </a:rPr>
              <a:t> şefa Centrului de Sănătate Prietenos Tinerilor "Neovita"</a:t>
            </a:r>
            <a:endParaRPr lang="en-US" sz="1800" b="1" smtClean="0">
              <a:solidFill>
                <a:schemeClr val="tx1"/>
              </a:solidFill>
            </a:endParaRPr>
          </a:p>
          <a:p>
            <a:pPr algn="r"/>
            <a:endParaRPr lang="en-US" sz="1800" b="1" smtClean="0">
              <a:solidFill>
                <a:schemeClr val="tx1"/>
              </a:solidFill>
            </a:endParaRPr>
          </a:p>
        </p:txBody>
      </p:sp>
      <p:sp>
        <p:nvSpPr>
          <p:cNvPr id="16387" name="TextBox 3"/>
          <p:cNvSpPr txBox="1">
            <a:spLocks noChangeArrowheads="1"/>
          </p:cNvSpPr>
          <p:nvPr/>
        </p:nvSpPr>
        <p:spPr bwMode="auto">
          <a:xfrm>
            <a:off x="685800" y="5638800"/>
            <a:ext cx="8153400" cy="646113"/>
          </a:xfrm>
          <a:prstGeom prst="rect">
            <a:avLst/>
          </a:prstGeom>
          <a:noFill/>
          <a:ln w="9525">
            <a:noFill/>
            <a:miter lim="800000"/>
            <a:headEnd/>
            <a:tailEnd/>
          </a:ln>
        </p:spPr>
        <p:txBody>
          <a:bodyPr>
            <a:spAutoFit/>
          </a:bodyPr>
          <a:lstStyle/>
          <a:p>
            <a:pPr algn="ctr"/>
            <a:r>
              <a:rPr lang="ro-RO">
                <a:latin typeface="Calibri" pitchFamily="34" charset="0"/>
              </a:rPr>
              <a:t>Club de Presă :</a:t>
            </a:r>
            <a:r>
              <a:rPr lang="ro-RO" b="1" i="1">
                <a:latin typeface="Calibri" pitchFamily="34" charset="0"/>
              </a:rPr>
              <a:t> </a:t>
            </a:r>
            <a:r>
              <a:rPr lang="ro-RO" b="1">
                <a:latin typeface="Calibri" pitchFamily="34" charset="0"/>
              </a:rPr>
              <a:t>„Fortificarea rolului mass-media în promovarea sănătăţii şi drepturilor sexual-reproductive”</a:t>
            </a:r>
            <a:r>
              <a:rPr lang="en-US" b="1">
                <a:latin typeface="Calibri" pitchFamily="34" charset="0"/>
              </a:rPr>
              <a:t>, </a:t>
            </a:r>
            <a:r>
              <a:rPr lang="ro-RO" b="1">
                <a:latin typeface="Calibri" pitchFamily="34" charset="0"/>
              </a:rPr>
              <a:t>29 mai 2013, Chişinău, </a:t>
            </a:r>
            <a:endParaRPr lang="en-US">
              <a:latin typeface="Calibri" pitchFamily="34" charset="0"/>
            </a:endParaRPr>
          </a:p>
        </p:txBody>
      </p:sp>
      <p:pic>
        <p:nvPicPr>
          <p:cNvPr id="16388" name="Picture 6"/>
          <p:cNvPicPr>
            <a:picLocks noChangeAspect="1" noChangeArrowheads="1"/>
          </p:cNvPicPr>
          <p:nvPr/>
        </p:nvPicPr>
        <p:blipFill>
          <a:blip r:embed="rId2"/>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447800" y="0"/>
            <a:ext cx="7696200" cy="868363"/>
          </a:xfrm>
        </p:spPr>
        <p:txBody>
          <a:bodyPr/>
          <a:lstStyle/>
          <a:p>
            <a:pPr algn="r"/>
            <a:r>
              <a:rPr lang="ro-RO" sz="2400" b="1" smtClean="0">
                <a:solidFill>
                  <a:srgbClr val="FF0000"/>
                </a:solidFill>
              </a:rPr>
              <a:t>Dinamica indicatorilor de bază a sănătății sexual-reproductive la adolescenti și tineri</a:t>
            </a:r>
            <a:endParaRPr lang="en-US" sz="2400" b="1" smtClean="0">
              <a:solidFill>
                <a:srgbClr val="FF0000"/>
              </a:solidFill>
            </a:endParaRPr>
          </a:p>
        </p:txBody>
      </p:sp>
      <p:graphicFrame>
        <p:nvGraphicFramePr>
          <p:cNvPr id="5" name="Chart 4"/>
          <p:cNvGraphicFramePr/>
          <p:nvPr/>
        </p:nvGraphicFramePr>
        <p:xfrm>
          <a:off x="609600" y="1143000"/>
          <a:ext cx="80010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25603" name="TextBox 5"/>
          <p:cNvSpPr txBox="1">
            <a:spLocks noChangeArrowheads="1"/>
          </p:cNvSpPr>
          <p:nvPr/>
        </p:nvSpPr>
        <p:spPr bwMode="auto">
          <a:xfrm>
            <a:off x="1066800" y="6248400"/>
            <a:ext cx="5715000" cy="276225"/>
          </a:xfrm>
          <a:prstGeom prst="rect">
            <a:avLst/>
          </a:prstGeom>
          <a:noFill/>
          <a:ln w="9525">
            <a:noFill/>
            <a:miter lim="800000"/>
            <a:headEnd/>
            <a:tailEnd/>
          </a:ln>
        </p:spPr>
        <p:txBody>
          <a:bodyPr>
            <a:spAutoFit/>
          </a:bodyPr>
          <a:lstStyle/>
          <a:p>
            <a:r>
              <a:rPr lang="ro-RO" sz="1200" b="1" i="1">
                <a:latin typeface="Calibri" pitchFamily="34" charset="0"/>
              </a:rPr>
              <a:t>Sursa</a:t>
            </a:r>
            <a:r>
              <a:rPr lang="ro-RO" sz="1200">
                <a:latin typeface="Calibri" pitchFamily="34" charset="0"/>
              </a:rPr>
              <a:t>:  MS,  Biroul Național de statistică RM, </a:t>
            </a:r>
            <a:r>
              <a:rPr lang="ro-RO" sz="1200">
                <a:latin typeface="Calibri" pitchFamily="34" charset="0"/>
                <a:hlinkClick r:id="rId3"/>
              </a:rPr>
              <a:t>www.statistica.md</a:t>
            </a:r>
            <a:r>
              <a:rPr lang="ro-RO" sz="1200">
                <a:latin typeface="Calibri" pitchFamily="34" charset="0"/>
              </a:rPr>
              <a:t> </a:t>
            </a:r>
            <a:endParaRPr lang="en-US" sz="1200">
              <a:latin typeface="Calibri" pitchFamily="34" charset="0"/>
            </a:endParaRPr>
          </a:p>
        </p:txBody>
      </p:sp>
      <p:pic>
        <p:nvPicPr>
          <p:cNvPr id="25604" name="Picture 6"/>
          <p:cNvPicPr>
            <a:picLocks noChangeAspect="1" noChangeArrowheads="1"/>
          </p:cNvPicPr>
          <p:nvPr/>
        </p:nvPicPr>
        <p:blipFill>
          <a:blip r:embed="rId4"/>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295400" y="0"/>
            <a:ext cx="7848600" cy="868363"/>
          </a:xfrm>
        </p:spPr>
        <p:txBody>
          <a:bodyPr/>
          <a:lstStyle/>
          <a:p>
            <a:pPr algn="r"/>
            <a:r>
              <a:rPr lang="ro-RO" sz="2400" b="1" smtClean="0">
                <a:solidFill>
                  <a:srgbClr val="FF0000"/>
                </a:solidFill>
              </a:rPr>
              <a:t>Dinamica indicatorilor de bază a sănătății sexual-reproductive la adolescenti și tineri</a:t>
            </a:r>
            <a:endParaRPr lang="en-US" sz="2400" b="1" smtClean="0">
              <a:solidFill>
                <a:srgbClr val="FF0000"/>
              </a:solidFill>
            </a:endParaRPr>
          </a:p>
        </p:txBody>
      </p:sp>
      <p:graphicFrame>
        <p:nvGraphicFramePr>
          <p:cNvPr id="3" name="Chart 2"/>
          <p:cNvGraphicFramePr/>
          <p:nvPr/>
        </p:nvGraphicFramePr>
        <p:xfrm>
          <a:off x="609600" y="1524000"/>
          <a:ext cx="8077200" cy="4477657"/>
        </p:xfrm>
        <a:graphic>
          <a:graphicData uri="http://schemas.openxmlformats.org/drawingml/2006/chart">
            <c:chart xmlns:c="http://schemas.openxmlformats.org/drawingml/2006/chart" xmlns:r="http://schemas.openxmlformats.org/officeDocument/2006/relationships" r:id="rId2"/>
          </a:graphicData>
        </a:graphic>
      </p:graphicFrame>
      <p:sp>
        <p:nvSpPr>
          <p:cNvPr id="26627" name="TextBox 3"/>
          <p:cNvSpPr txBox="1">
            <a:spLocks noChangeArrowheads="1"/>
          </p:cNvSpPr>
          <p:nvPr/>
        </p:nvSpPr>
        <p:spPr bwMode="auto">
          <a:xfrm>
            <a:off x="1066800" y="6248400"/>
            <a:ext cx="5715000" cy="276225"/>
          </a:xfrm>
          <a:prstGeom prst="rect">
            <a:avLst/>
          </a:prstGeom>
          <a:noFill/>
          <a:ln w="9525">
            <a:noFill/>
            <a:miter lim="800000"/>
            <a:headEnd/>
            <a:tailEnd/>
          </a:ln>
        </p:spPr>
        <p:txBody>
          <a:bodyPr>
            <a:spAutoFit/>
          </a:bodyPr>
          <a:lstStyle/>
          <a:p>
            <a:r>
              <a:rPr lang="ro-RO" sz="1200" b="1" i="1">
                <a:latin typeface="Calibri" pitchFamily="34" charset="0"/>
              </a:rPr>
              <a:t>Sursa</a:t>
            </a:r>
            <a:r>
              <a:rPr lang="ro-RO" sz="1200">
                <a:latin typeface="Calibri" pitchFamily="34" charset="0"/>
              </a:rPr>
              <a:t>:  MS,  Biroul Național de statistică RM, </a:t>
            </a:r>
            <a:r>
              <a:rPr lang="ro-RO" sz="1200">
                <a:latin typeface="Calibri" pitchFamily="34" charset="0"/>
                <a:hlinkClick r:id="rId3"/>
              </a:rPr>
              <a:t>www.statistica.md</a:t>
            </a:r>
            <a:r>
              <a:rPr lang="ro-RO" sz="1200">
                <a:latin typeface="Calibri" pitchFamily="34" charset="0"/>
              </a:rPr>
              <a:t> </a:t>
            </a:r>
            <a:endParaRPr lang="en-US" sz="1200">
              <a:latin typeface="Calibri" pitchFamily="34" charset="0"/>
            </a:endParaRPr>
          </a:p>
        </p:txBody>
      </p:sp>
      <p:pic>
        <p:nvPicPr>
          <p:cNvPr id="26628" name="Picture 4"/>
          <p:cNvPicPr>
            <a:picLocks noChangeAspect="1" noChangeArrowheads="1"/>
          </p:cNvPicPr>
          <p:nvPr/>
        </p:nvPicPr>
        <p:blipFill>
          <a:blip r:embed="rId4"/>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914400" y="0"/>
            <a:ext cx="8229600" cy="1143000"/>
          </a:xfrm>
        </p:spPr>
        <p:txBody>
          <a:bodyPr/>
          <a:lstStyle/>
          <a:p>
            <a:pPr algn="r"/>
            <a:r>
              <a:rPr lang="ro-RO" sz="2400" b="1" smtClean="0">
                <a:solidFill>
                  <a:srgbClr val="FF0000"/>
                </a:solidFill>
              </a:rPr>
              <a:t>Dinamica indicatorilor de bază a sănătății sexual-reproductive la adolescenti și tineri</a:t>
            </a:r>
            <a:endParaRPr lang="en-US" sz="2400" b="1" smtClean="0">
              <a:solidFill>
                <a:srgbClr val="FF0000"/>
              </a:solidFill>
            </a:endParaRPr>
          </a:p>
        </p:txBody>
      </p:sp>
      <p:graphicFrame>
        <p:nvGraphicFramePr>
          <p:cNvPr id="4" name="Chart 3"/>
          <p:cNvGraphicFramePr/>
          <p:nvPr/>
        </p:nvGraphicFramePr>
        <p:xfrm>
          <a:off x="838200" y="1524000"/>
          <a:ext cx="754380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27651" name="TextBox 4"/>
          <p:cNvSpPr txBox="1">
            <a:spLocks noChangeArrowheads="1"/>
          </p:cNvSpPr>
          <p:nvPr/>
        </p:nvSpPr>
        <p:spPr bwMode="auto">
          <a:xfrm>
            <a:off x="1066800" y="6248400"/>
            <a:ext cx="5715000" cy="276225"/>
          </a:xfrm>
          <a:prstGeom prst="rect">
            <a:avLst/>
          </a:prstGeom>
          <a:noFill/>
          <a:ln w="9525">
            <a:noFill/>
            <a:miter lim="800000"/>
            <a:headEnd/>
            <a:tailEnd/>
          </a:ln>
        </p:spPr>
        <p:txBody>
          <a:bodyPr>
            <a:spAutoFit/>
          </a:bodyPr>
          <a:lstStyle/>
          <a:p>
            <a:r>
              <a:rPr lang="ro-RO" sz="1200" b="1" i="1">
                <a:latin typeface="Calibri" pitchFamily="34" charset="0"/>
              </a:rPr>
              <a:t>Sursa</a:t>
            </a:r>
            <a:r>
              <a:rPr lang="ro-RO" sz="1200">
                <a:latin typeface="Calibri" pitchFamily="34" charset="0"/>
              </a:rPr>
              <a:t>: Biroul Național de statistică RM, </a:t>
            </a:r>
            <a:r>
              <a:rPr lang="ro-RO" sz="1200">
                <a:latin typeface="Calibri" pitchFamily="34" charset="0"/>
                <a:hlinkClick r:id="rId3"/>
              </a:rPr>
              <a:t>www.statistica.md</a:t>
            </a:r>
            <a:r>
              <a:rPr lang="ro-RO" sz="1200">
                <a:latin typeface="Calibri" pitchFamily="34" charset="0"/>
              </a:rPr>
              <a:t> </a:t>
            </a:r>
            <a:endParaRPr lang="en-US" sz="1200">
              <a:latin typeface="Calibri" pitchFamily="34" charset="0"/>
            </a:endParaRPr>
          </a:p>
        </p:txBody>
      </p:sp>
      <p:pic>
        <p:nvPicPr>
          <p:cNvPr id="27652" name="Picture 5"/>
          <p:cNvPicPr>
            <a:picLocks noChangeAspect="1" noChangeArrowheads="1"/>
          </p:cNvPicPr>
          <p:nvPr/>
        </p:nvPicPr>
        <p:blipFill>
          <a:blip r:embed="rId4"/>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914400" y="152400"/>
            <a:ext cx="8229600" cy="1143000"/>
          </a:xfrm>
        </p:spPr>
        <p:txBody>
          <a:bodyPr/>
          <a:lstStyle/>
          <a:p>
            <a:pPr algn="r"/>
            <a:r>
              <a:rPr lang="ro-RO" sz="2400" b="1" smtClean="0">
                <a:solidFill>
                  <a:srgbClr val="0000FF"/>
                </a:solidFill>
              </a:rPr>
              <a:t>Tendințe în comportamentul sexual al adolescenților în Republica Moldova</a:t>
            </a:r>
            <a:endParaRPr lang="en-US" sz="2400" b="1" smtClean="0">
              <a:solidFill>
                <a:srgbClr val="0000FF"/>
              </a:solidFill>
            </a:endParaRPr>
          </a:p>
        </p:txBody>
      </p:sp>
      <p:graphicFrame>
        <p:nvGraphicFramePr>
          <p:cNvPr id="3" name="Table 2"/>
          <p:cNvGraphicFramePr>
            <a:graphicFrameLocks noGrp="1"/>
          </p:cNvGraphicFramePr>
          <p:nvPr/>
        </p:nvGraphicFramePr>
        <p:xfrm>
          <a:off x="533400" y="2819400"/>
          <a:ext cx="6021388" cy="2524125"/>
        </p:xfrm>
        <a:graphic>
          <a:graphicData uri="http://schemas.openxmlformats.org/drawingml/2006/table">
            <a:tbl>
              <a:tblPr/>
              <a:tblGrid>
                <a:gridCol w="3424238"/>
                <a:gridCol w="1368425"/>
                <a:gridCol w="1228725"/>
              </a:tblGrid>
              <a:tr h="312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2400" b="1" i="0" u="none" strike="noStrike" cap="none" normalizeH="0" baseline="0" smtClean="0">
                          <a:ln>
                            <a:noFill/>
                          </a:ln>
                          <a:solidFill>
                            <a:srgbClr val="0070C0"/>
                          </a:solidFill>
                          <a:effectLst/>
                          <a:latin typeface="Calibri" pitchFamily="34" charset="0"/>
                          <a:cs typeface="Times New Roman" pitchFamily="18" charset="0"/>
                        </a:rPr>
                        <a:t>Vîrsta și sexul</a:t>
                      </a:r>
                      <a:endParaRPr kumimoji="0" lang="en-US" sz="2400" b="1" i="0" u="none" strike="noStrike" cap="none" normalizeH="0" baseline="0" smtClean="0">
                        <a:ln>
                          <a:noFill/>
                        </a:ln>
                        <a:solidFill>
                          <a:srgbClr val="0070C0"/>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rgbClr val="0070C0"/>
                          </a:solidFill>
                          <a:effectLst/>
                          <a:latin typeface="Calibri" pitchFamily="34" charset="0"/>
                          <a:cs typeface="Times New Roman" pitchFamily="18" charset="0"/>
                        </a:rPr>
                        <a:t>2003</a:t>
                      </a:r>
                      <a:endParaRPr kumimoji="0" lang="en-US" sz="2400" b="1" i="0" u="none" strike="noStrike" cap="none" normalizeH="0" baseline="0" smtClean="0">
                        <a:ln>
                          <a:noFill/>
                        </a:ln>
                        <a:solidFill>
                          <a:srgbClr val="0070C0"/>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rgbClr val="0070C0"/>
                          </a:solidFill>
                          <a:effectLst/>
                          <a:latin typeface="Calibri" pitchFamily="34" charset="0"/>
                          <a:cs typeface="Times New Roman" pitchFamily="18" charset="0"/>
                        </a:rPr>
                        <a:t>2012</a:t>
                      </a:r>
                      <a:endParaRPr kumimoji="0" lang="en-US" sz="2400" b="1" i="0" u="none" strike="noStrike" cap="none" normalizeH="0" baseline="0" smtClean="0">
                        <a:ln>
                          <a:noFill/>
                        </a:ln>
                        <a:solidFill>
                          <a:srgbClr val="0070C0"/>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cs typeface="Times New Roman" pitchFamily="18" charset="0"/>
                        </a:rPr>
                        <a:t>total 10-19 </a:t>
                      </a:r>
                      <a:r>
                        <a:rPr kumimoji="0" lang="ro-RO" sz="2400" b="1" i="0" u="none" strike="noStrike" cap="none" normalizeH="0" baseline="0" smtClean="0">
                          <a:ln>
                            <a:noFill/>
                          </a:ln>
                          <a:solidFill>
                            <a:srgbClr val="000000"/>
                          </a:solidFill>
                          <a:effectLst/>
                          <a:latin typeface="Calibri" pitchFamily="34" charset="0"/>
                          <a:cs typeface="Times New Roman" pitchFamily="18" charset="0"/>
                        </a:rPr>
                        <a:t>ani</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21.2</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24.8</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cs typeface="Times New Roman" pitchFamily="18" charset="0"/>
                        </a:rPr>
                        <a:t>10-14 </a:t>
                      </a:r>
                      <a:r>
                        <a:rPr kumimoji="0" lang="ro-RO" sz="2400" b="1" i="0" u="none" strike="noStrike" cap="none" normalizeH="0" baseline="0" smtClean="0">
                          <a:ln>
                            <a:noFill/>
                          </a:ln>
                          <a:solidFill>
                            <a:srgbClr val="000000"/>
                          </a:solidFill>
                          <a:effectLst/>
                          <a:latin typeface="Calibri" pitchFamily="34" charset="0"/>
                          <a:cs typeface="Times New Roman" pitchFamily="18" charset="0"/>
                        </a:rPr>
                        <a:t>ani</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4.0</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3.2</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cs typeface="Times New Roman" pitchFamily="18" charset="0"/>
                        </a:rPr>
                        <a:t>15-19 </a:t>
                      </a:r>
                      <a:r>
                        <a:rPr kumimoji="0" lang="ro-RO" sz="2400" b="1" i="0" u="none" strike="noStrike" cap="none" normalizeH="0" baseline="0" smtClean="0">
                          <a:ln>
                            <a:noFill/>
                          </a:ln>
                          <a:solidFill>
                            <a:srgbClr val="000000"/>
                          </a:solidFill>
                          <a:effectLst/>
                          <a:latin typeface="Calibri" pitchFamily="34" charset="0"/>
                          <a:cs typeface="Times New Roman" pitchFamily="18" charset="0"/>
                        </a:rPr>
                        <a:t>ani</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28.1</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36</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fete</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12.1</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13.6</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o-RO"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Băieți</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33.3</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36.5</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8704" name="TextBox 4"/>
          <p:cNvSpPr txBox="1">
            <a:spLocks noChangeArrowheads="1"/>
          </p:cNvSpPr>
          <p:nvPr/>
        </p:nvSpPr>
        <p:spPr bwMode="auto">
          <a:xfrm>
            <a:off x="533400" y="1600200"/>
            <a:ext cx="6324600" cy="830263"/>
          </a:xfrm>
          <a:prstGeom prst="rect">
            <a:avLst/>
          </a:prstGeom>
          <a:noFill/>
          <a:ln w="9525">
            <a:noFill/>
            <a:miter lim="800000"/>
            <a:headEnd/>
            <a:tailEnd/>
          </a:ln>
        </p:spPr>
        <p:txBody>
          <a:bodyPr>
            <a:spAutoFit/>
          </a:bodyPr>
          <a:lstStyle/>
          <a:p>
            <a:r>
              <a:rPr lang="ro-RO" sz="2400" b="1">
                <a:solidFill>
                  <a:srgbClr val="FF0000"/>
                </a:solidFill>
                <a:latin typeface="Calibri" pitchFamily="34" charset="0"/>
              </a:rPr>
              <a:t>Tab.1. Proporția adolescenților care au avut contacte sexuale , %</a:t>
            </a:r>
            <a:endParaRPr lang="en-US" sz="2400" b="1">
              <a:solidFill>
                <a:srgbClr val="FF0000"/>
              </a:solidFill>
              <a:latin typeface="Calibri" pitchFamily="34" charset="0"/>
            </a:endParaRPr>
          </a:p>
        </p:txBody>
      </p:sp>
      <p:sp>
        <p:nvSpPr>
          <p:cNvPr id="28705" name="TextBox 6"/>
          <p:cNvSpPr txBox="1">
            <a:spLocks noChangeArrowheads="1"/>
          </p:cNvSpPr>
          <p:nvPr/>
        </p:nvSpPr>
        <p:spPr bwMode="auto">
          <a:xfrm>
            <a:off x="457200" y="5867400"/>
            <a:ext cx="7239000" cy="369888"/>
          </a:xfrm>
          <a:prstGeom prst="rect">
            <a:avLst/>
          </a:prstGeom>
          <a:noFill/>
          <a:ln w="9525">
            <a:noFill/>
            <a:miter lim="800000"/>
            <a:headEnd/>
            <a:tailEnd/>
          </a:ln>
        </p:spPr>
        <p:txBody>
          <a:bodyPr>
            <a:spAutoFit/>
          </a:bodyPr>
          <a:lstStyle/>
          <a:p>
            <a:r>
              <a:rPr lang="ro-RO" b="1" i="1">
                <a:latin typeface="Calibri" pitchFamily="34" charset="0"/>
              </a:rPr>
              <a:t>Sursa</a:t>
            </a:r>
            <a:r>
              <a:rPr lang="ro-RO">
                <a:latin typeface="Calibri" pitchFamily="34" charset="0"/>
              </a:rPr>
              <a:t>: Studiu KAP, 2003-2012. Asociația Sănătate pentru  Tineri</a:t>
            </a:r>
            <a:endParaRPr lang="en-US">
              <a:latin typeface="Calibri" pitchFamily="34" charset="0"/>
            </a:endParaRPr>
          </a:p>
        </p:txBody>
      </p:sp>
      <p:pic>
        <p:nvPicPr>
          <p:cNvPr id="28706" name="Picture 5"/>
          <p:cNvPicPr>
            <a:picLocks noChangeAspect="1" noChangeArrowheads="1"/>
          </p:cNvPicPr>
          <p:nvPr/>
        </p:nvPicPr>
        <p:blipFill>
          <a:blip r:embed="rId2"/>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914400" y="228600"/>
            <a:ext cx="8229600" cy="1143000"/>
          </a:xfrm>
        </p:spPr>
        <p:txBody>
          <a:bodyPr/>
          <a:lstStyle/>
          <a:p>
            <a:pPr algn="r"/>
            <a:r>
              <a:rPr lang="ro-RO" sz="2800" b="1" smtClean="0">
                <a:solidFill>
                  <a:srgbClr val="0000FF"/>
                </a:solidFill>
              </a:rPr>
              <a:t>Tendințe în comportamentul sexual al adolescenților în Republica Moldova</a:t>
            </a:r>
            <a:endParaRPr lang="en-US" sz="2800" b="1" smtClean="0">
              <a:solidFill>
                <a:srgbClr val="0000FF"/>
              </a:solidFill>
            </a:endParaRPr>
          </a:p>
        </p:txBody>
      </p:sp>
      <p:sp>
        <p:nvSpPr>
          <p:cNvPr id="29698" name="TextBox 6"/>
          <p:cNvSpPr txBox="1">
            <a:spLocks noChangeArrowheads="1"/>
          </p:cNvSpPr>
          <p:nvPr/>
        </p:nvSpPr>
        <p:spPr bwMode="auto">
          <a:xfrm>
            <a:off x="533400" y="1600200"/>
            <a:ext cx="6324600" cy="830263"/>
          </a:xfrm>
          <a:prstGeom prst="rect">
            <a:avLst/>
          </a:prstGeom>
          <a:noFill/>
          <a:ln w="9525">
            <a:noFill/>
            <a:miter lim="800000"/>
            <a:headEnd/>
            <a:tailEnd/>
          </a:ln>
        </p:spPr>
        <p:txBody>
          <a:bodyPr>
            <a:spAutoFit/>
          </a:bodyPr>
          <a:lstStyle/>
          <a:p>
            <a:r>
              <a:rPr lang="ro-RO" sz="2400" b="1">
                <a:solidFill>
                  <a:srgbClr val="FF0000"/>
                </a:solidFill>
                <a:latin typeface="Calibri" pitchFamily="34" charset="0"/>
              </a:rPr>
              <a:t>Tab.2. Vîrsta medie la prima relație sexuală printre adolescenți</a:t>
            </a:r>
            <a:endParaRPr lang="en-US" sz="2400" b="1">
              <a:solidFill>
                <a:srgbClr val="FF0000"/>
              </a:solidFill>
              <a:latin typeface="Calibri" pitchFamily="34" charset="0"/>
            </a:endParaRPr>
          </a:p>
        </p:txBody>
      </p:sp>
      <p:sp>
        <p:nvSpPr>
          <p:cNvPr id="29699" name="TextBox 7"/>
          <p:cNvSpPr txBox="1">
            <a:spLocks noChangeArrowheads="1"/>
          </p:cNvSpPr>
          <p:nvPr/>
        </p:nvSpPr>
        <p:spPr bwMode="auto">
          <a:xfrm>
            <a:off x="457200" y="5867400"/>
            <a:ext cx="7239000" cy="369888"/>
          </a:xfrm>
          <a:prstGeom prst="rect">
            <a:avLst/>
          </a:prstGeom>
          <a:noFill/>
          <a:ln w="9525">
            <a:noFill/>
            <a:miter lim="800000"/>
            <a:headEnd/>
            <a:tailEnd/>
          </a:ln>
        </p:spPr>
        <p:txBody>
          <a:bodyPr>
            <a:spAutoFit/>
          </a:bodyPr>
          <a:lstStyle/>
          <a:p>
            <a:r>
              <a:rPr lang="ro-RO" b="1" i="1">
                <a:latin typeface="Calibri" pitchFamily="34" charset="0"/>
              </a:rPr>
              <a:t>Sursa</a:t>
            </a:r>
            <a:r>
              <a:rPr lang="ro-RO">
                <a:latin typeface="Calibri" pitchFamily="34" charset="0"/>
              </a:rPr>
              <a:t>: Studiu KAP, 2003-2012. Asociația Sănătate pentru  Tineri</a:t>
            </a:r>
            <a:endParaRPr lang="en-US">
              <a:latin typeface="Calibri" pitchFamily="34" charset="0"/>
            </a:endParaRPr>
          </a:p>
        </p:txBody>
      </p:sp>
      <p:graphicFrame>
        <p:nvGraphicFramePr>
          <p:cNvPr id="29700" name="Object 2"/>
          <p:cNvGraphicFramePr>
            <a:graphicFrameLocks noChangeAspect="1"/>
          </p:cNvGraphicFramePr>
          <p:nvPr/>
        </p:nvGraphicFramePr>
        <p:xfrm>
          <a:off x="609600" y="1066800"/>
          <a:ext cx="7848600" cy="5029200"/>
        </p:xfrm>
        <a:graphic>
          <a:graphicData uri="http://schemas.openxmlformats.org/presentationml/2006/ole">
            <p:oleObj spid="_x0000_s29700" r:id="rId3" imgW="7852329" imgH="5029636" progId="Excel.Chart.8">
              <p:embed/>
            </p:oleObj>
          </a:graphicData>
        </a:graphic>
      </p:graphicFrame>
      <p:pic>
        <p:nvPicPr>
          <p:cNvPr id="29701" name="Picture 8"/>
          <p:cNvPicPr>
            <a:picLocks noChangeAspect="1" noChangeArrowheads="1"/>
          </p:cNvPicPr>
          <p:nvPr/>
        </p:nvPicPr>
        <p:blipFill>
          <a:blip r:embed="rId4"/>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914400" y="228600"/>
            <a:ext cx="8229600" cy="1143000"/>
          </a:xfrm>
        </p:spPr>
        <p:txBody>
          <a:bodyPr/>
          <a:lstStyle/>
          <a:p>
            <a:pPr algn="r"/>
            <a:r>
              <a:rPr lang="ro-RO" sz="2800" b="1" smtClean="0">
                <a:solidFill>
                  <a:srgbClr val="0000FF"/>
                </a:solidFill>
              </a:rPr>
              <a:t>Tendințe în comportamentul sexual al adolescenților în Republica Moldova</a:t>
            </a:r>
            <a:endParaRPr lang="en-US" sz="2800" b="1" smtClean="0">
              <a:solidFill>
                <a:srgbClr val="0000FF"/>
              </a:solidFill>
            </a:endParaRPr>
          </a:p>
        </p:txBody>
      </p:sp>
      <p:sp>
        <p:nvSpPr>
          <p:cNvPr id="30722" name="TextBox 2"/>
          <p:cNvSpPr txBox="1">
            <a:spLocks noChangeArrowheads="1"/>
          </p:cNvSpPr>
          <p:nvPr/>
        </p:nvSpPr>
        <p:spPr bwMode="auto">
          <a:xfrm>
            <a:off x="685800" y="1676400"/>
            <a:ext cx="6858000" cy="369888"/>
          </a:xfrm>
          <a:prstGeom prst="rect">
            <a:avLst/>
          </a:prstGeom>
          <a:noFill/>
          <a:ln w="9525">
            <a:noFill/>
            <a:miter lim="800000"/>
            <a:headEnd/>
            <a:tailEnd/>
          </a:ln>
        </p:spPr>
        <p:txBody>
          <a:bodyPr>
            <a:spAutoFit/>
          </a:bodyPr>
          <a:lstStyle/>
          <a:p>
            <a:endParaRPr lang="ru-RU">
              <a:latin typeface="Calibri" pitchFamily="34" charset="0"/>
            </a:endParaRPr>
          </a:p>
        </p:txBody>
      </p:sp>
      <p:graphicFrame>
        <p:nvGraphicFramePr>
          <p:cNvPr id="4" name="Table 3"/>
          <p:cNvGraphicFramePr>
            <a:graphicFrameLocks noGrp="1"/>
          </p:cNvGraphicFramePr>
          <p:nvPr/>
        </p:nvGraphicFramePr>
        <p:xfrm>
          <a:off x="685800" y="2438400"/>
          <a:ext cx="7620000" cy="3590925"/>
        </p:xfrm>
        <a:graphic>
          <a:graphicData uri="http://schemas.openxmlformats.org/drawingml/2006/table">
            <a:tbl>
              <a:tblPr/>
              <a:tblGrid>
                <a:gridCol w="2334994"/>
                <a:gridCol w="1219617"/>
                <a:gridCol w="1355130"/>
                <a:gridCol w="1355130"/>
                <a:gridCol w="1355130"/>
              </a:tblGrid>
              <a:tr h="1066800">
                <a:tc rowSpan="2">
                  <a:txBody>
                    <a:bodyPr/>
                    <a:lstStyle/>
                    <a:p>
                      <a:pPr marL="0" marR="0">
                        <a:lnSpc>
                          <a:spcPct val="115000"/>
                        </a:lnSpc>
                        <a:spcBef>
                          <a:spcPts val="0"/>
                        </a:spcBef>
                        <a:spcAft>
                          <a:spcPts val="0"/>
                        </a:spcAft>
                      </a:pPr>
                      <a:r>
                        <a:rPr lang="ro-RO" sz="2400" b="1" dirty="0" smtClean="0">
                          <a:solidFill>
                            <a:srgbClr val="0070C0"/>
                          </a:solidFill>
                          <a:latin typeface="+mj-lt"/>
                          <a:ea typeface="Times New Roman"/>
                          <a:cs typeface="Arial" pitchFamily="34" charset="0"/>
                        </a:rPr>
                        <a:t>Vîrsta</a:t>
                      </a:r>
                      <a:r>
                        <a:rPr lang="ro-RO" sz="2400" b="1" baseline="0" dirty="0" smtClean="0">
                          <a:solidFill>
                            <a:srgbClr val="0070C0"/>
                          </a:solidFill>
                          <a:latin typeface="+mj-lt"/>
                          <a:ea typeface="Times New Roman"/>
                          <a:cs typeface="Arial" pitchFamily="34" charset="0"/>
                        </a:rPr>
                        <a:t> și sexul</a:t>
                      </a:r>
                      <a:endParaRPr lang="en-US" sz="24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00000"/>
                        </a:lnSpc>
                        <a:spcBef>
                          <a:spcPts val="0"/>
                        </a:spcBef>
                        <a:spcAft>
                          <a:spcPts val="0"/>
                        </a:spcAft>
                      </a:pPr>
                      <a:r>
                        <a:rPr lang="it-IT" sz="2000" b="1" dirty="0" smtClean="0">
                          <a:solidFill>
                            <a:srgbClr val="0070C0"/>
                          </a:solidFill>
                          <a:latin typeface="+mj-lt"/>
                          <a:ea typeface="Times New Roman"/>
                          <a:cs typeface="Arial" pitchFamily="34" charset="0"/>
                        </a:rPr>
                        <a:t>in relatie sexuala stabila in decursul ultimului an,%</a:t>
                      </a:r>
                      <a:endParaRPr lang="en-US" sz="20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nSpc>
                          <a:spcPct val="100000"/>
                        </a:lnSpc>
                        <a:spcBef>
                          <a:spcPts val="0"/>
                        </a:spcBef>
                        <a:spcAft>
                          <a:spcPts val="0"/>
                        </a:spcAft>
                      </a:pPr>
                      <a:r>
                        <a:rPr lang="it-IT" sz="2000" b="1" dirty="0" smtClean="0">
                          <a:solidFill>
                            <a:srgbClr val="0070C0"/>
                          </a:solidFill>
                          <a:latin typeface="+mj-lt"/>
                          <a:ea typeface="Times New Roman"/>
                          <a:cs typeface="Arial" pitchFamily="34" charset="0"/>
                        </a:rPr>
                        <a:t>parteneri sexuali ocazionali in decursul ultimului an,%</a:t>
                      </a:r>
                      <a:endParaRPr lang="en-US" sz="20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98541">
                <a:tc vMerge="1">
                  <a:txBody>
                    <a:bodyPr/>
                    <a:lstStyle/>
                    <a:p>
                      <a:endParaRPr lang="en-US"/>
                    </a:p>
                  </a:txBody>
                  <a:tcPr/>
                </a:tc>
                <a:tc>
                  <a:txBody>
                    <a:bodyPr/>
                    <a:lstStyle/>
                    <a:p>
                      <a:pPr marL="0" marR="0">
                        <a:lnSpc>
                          <a:spcPct val="115000"/>
                        </a:lnSpc>
                        <a:spcBef>
                          <a:spcPts val="0"/>
                        </a:spcBef>
                        <a:spcAft>
                          <a:spcPts val="0"/>
                        </a:spcAft>
                      </a:pPr>
                      <a:r>
                        <a:rPr lang="en-US" sz="2400" b="1" dirty="0">
                          <a:solidFill>
                            <a:srgbClr val="0070C0"/>
                          </a:solidFill>
                          <a:latin typeface="+mj-lt"/>
                          <a:ea typeface="Times New Roman"/>
                          <a:cs typeface="Arial" pitchFamily="34" charset="0"/>
                        </a:rPr>
                        <a:t>2003</a:t>
                      </a:r>
                      <a:endParaRPr lang="en-US" sz="24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rgbClr val="0070C0"/>
                          </a:solidFill>
                          <a:latin typeface="+mj-lt"/>
                          <a:ea typeface="Times New Roman"/>
                          <a:cs typeface="Arial" pitchFamily="34" charset="0"/>
                        </a:rPr>
                        <a:t>2012</a:t>
                      </a:r>
                      <a:endParaRPr lang="en-US" sz="24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rgbClr val="0070C0"/>
                          </a:solidFill>
                          <a:latin typeface="+mj-lt"/>
                          <a:ea typeface="Times New Roman"/>
                          <a:cs typeface="Arial" pitchFamily="34" charset="0"/>
                        </a:rPr>
                        <a:t>2003</a:t>
                      </a:r>
                      <a:endParaRPr lang="en-US" sz="24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rgbClr val="0070C0"/>
                          </a:solidFill>
                          <a:latin typeface="+mj-lt"/>
                          <a:ea typeface="Times New Roman"/>
                          <a:cs typeface="Arial" pitchFamily="34" charset="0"/>
                        </a:rPr>
                        <a:t>2012</a:t>
                      </a:r>
                      <a:endParaRPr lang="en-US" sz="2400" b="1" dirty="0">
                        <a:solidFill>
                          <a:srgbClr val="0070C0"/>
                        </a:solidFill>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541">
                <a:tc>
                  <a:txBody>
                    <a:bodyPr/>
                    <a:lstStyle/>
                    <a:p>
                      <a:pPr marL="0" marR="0">
                        <a:lnSpc>
                          <a:spcPct val="115000"/>
                        </a:lnSpc>
                        <a:spcBef>
                          <a:spcPts val="0"/>
                        </a:spcBef>
                        <a:spcAft>
                          <a:spcPts val="0"/>
                        </a:spcAft>
                      </a:pPr>
                      <a:r>
                        <a:rPr lang="en-US" sz="2400" b="1" dirty="0">
                          <a:solidFill>
                            <a:srgbClr val="000000"/>
                          </a:solidFill>
                          <a:latin typeface="+mj-lt"/>
                          <a:ea typeface="Times New Roman"/>
                          <a:cs typeface="Arial" pitchFamily="34" charset="0"/>
                        </a:rPr>
                        <a:t>total 10-19 </a:t>
                      </a:r>
                      <a:r>
                        <a:rPr lang="ro-RO" sz="2400" b="1" dirty="0" smtClean="0">
                          <a:solidFill>
                            <a:srgbClr val="000000"/>
                          </a:solidFill>
                          <a:latin typeface="+mj-lt"/>
                          <a:ea typeface="Times New Roman"/>
                          <a:cs typeface="Arial" pitchFamily="34" charset="0"/>
                        </a:rPr>
                        <a:t>ani</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smtClean="0">
                          <a:solidFill>
                            <a:srgbClr val="000000"/>
                          </a:solidFill>
                          <a:latin typeface="+mj-lt"/>
                          <a:ea typeface="Calibri"/>
                          <a:cs typeface="Arial" pitchFamily="34" charset="0"/>
                        </a:rPr>
                        <a:t>59</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smtClean="0">
                          <a:solidFill>
                            <a:srgbClr val="000000"/>
                          </a:solidFill>
                          <a:latin typeface="+mj-lt"/>
                          <a:ea typeface="Calibri"/>
                          <a:cs typeface="Arial" pitchFamily="34" charset="0"/>
                        </a:rPr>
                        <a:t>44</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smtClean="0">
                          <a:solidFill>
                            <a:srgbClr val="000000"/>
                          </a:solidFill>
                          <a:latin typeface="+mj-lt"/>
                          <a:ea typeface="Calibri"/>
                          <a:cs typeface="Arial" pitchFamily="34" charset="0"/>
                        </a:rPr>
                        <a:t>39</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smtClean="0">
                          <a:solidFill>
                            <a:srgbClr val="000000"/>
                          </a:solidFill>
                          <a:latin typeface="+mj-lt"/>
                          <a:ea typeface="Calibri"/>
                          <a:cs typeface="Arial" pitchFamily="34" charset="0"/>
                        </a:rPr>
                        <a:t>38</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541">
                <a:tc>
                  <a:txBody>
                    <a:bodyPr/>
                    <a:lstStyle/>
                    <a:p>
                      <a:pPr marL="0" marR="0">
                        <a:lnSpc>
                          <a:spcPct val="115000"/>
                        </a:lnSpc>
                        <a:spcBef>
                          <a:spcPts val="0"/>
                        </a:spcBef>
                        <a:spcAft>
                          <a:spcPts val="0"/>
                        </a:spcAft>
                      </a:pPr>
                      <a:r>
                        <a:rPr lang="en-US" sz="2400" b="1" dirty="0">
                          <a:solidFill>
                            <a:srgbClr val="000000"/>
                          </a:solidFill>
                          <a:latin typeface="+mj-lt"/>
                          <a:ea typeface="Times New Roman"/>
                          <a:cs typeface="Arial" pitchFamily="34" charset="0"/>
                        </a:rPr>
                        <a:t>10-14 </a:t>
                      </a:r>
                      <a:r>
                        <a:rPr lang="ro-RO" sz="2400" b="1" dirty="0" smtClean="0">
                          <a:solidFill>
                            <a:srgbClr val="000000"/>
                          </a:solidFill>
                          <a:latin typeface="+mj-lt"/>
                          <a:ea typeface="Times New Roman"/>
                          <a:cs typeface="Arial" pitchFamily="34" charset="0"/>
                        </a:rPr>
                        <a:t>ani</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31</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24</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41</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a:solidFill>
                            <a:srgbClr val="000000"/>
                          </a:solidFill>
                          <a:latin typeface="+mj-lt"/>
                          <a:ea typeface="Calibri"/>
                          <a:cs typeface="Arial" pitchFamily="34" charset="0"/>
                        </a:rPr>
                        <a:t>28</a:t>
                      </a:r>
                      <a:endParaRPr lang="en-US" sz="2400" b="1">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541">
                <a:tc>
                  <a:txBody>
                    <a:bodyPr/>
                    <a:lstStyle/>
                    <a:p>
                      <a:pPr marL="0" marR="0">
                        <a:lnSpc>
                          <a:spcPct val="115000"/>
                        </a:lnSpc>
                        <a:spcBef>
                          <a:spcPts val="0"/>
                        </a:spcBef>
                        <a:spcAft>
                          <a:spcPts val="0"/>
                        </a:spcAft>
                      </a:pPr>
                      <a:r>
                        <a:rPr lang="en-US" sz="2400" b="1" dirty="0">
                          <a:solidFill>
                            <a:srgbClr val="000000"/>
                          </a:solidFill>
                          <a:latin typeface="+mj-lt"/>
                          <a:ea typeface="Times New Roman"/>
                          <a:cs typeface="Arial" pitchFamily="34" charset="0"/>
                        </a:rPr>
                        <a:t>15-19 </a:t>
                      </a:r>
                      <a:r>
                        <a:rPr lang="ro-RO" sz="2400" b="1" dirty="0" smtClean="0">
                          <a:solidFill>
                            <a:srgbClr val="000000"/>
                          </a:solidFill>
                          <a:latin typeface="+mj-lt"/>
                          <a:ea typeface="Times New Roman"/>
                          <a:cs typeface="Arial" pitchFamily="34" charset="0"/>
                        </a:rPr>
                        <a:t>ani</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a:solidFill>
                            <a:srgbClr val="000000"/>
                          </a:solidFill>
                          <a:latin typeface="+mj-lt"/>
                          <a:ea typeface="Calibri"/>
                          <a:cs typeface="Arial" pitchFamily="34" charset="0"/>
                        </a:rPr>
                        <a:t>61</a:t>
                      </a:r>
                      <a:endParaRPr lang="en-US" sz="2400" b="1">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45</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39</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38</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541">
                <a:tc>
                  <a:txBody>
                    <a:bodyPr/>
                    <a:lstStyle/>
                    <a:p>
                      <a:pPr marL="0" marR="0">
                        <a:lnSpc>
                          <a:spcPct val="115000"/>
                        </a:lnSpc>
                        <a:spcBef>
                          <a:spcPts val="0"/>
                        </a:spcBef>
                        <a:spcAft>
                          <a:spcPts val="0"/>
                        </a:spcAft>
                      </a:pPr>
                      <a:r>
                        <a:rPr lang="ro-RO" sz="2400" b="1" dirty="0" smtClean="0">
                          <a:latin typeface="+mj-lt"/>
                          <a:ea typeface="Calibri"/>
                          <a:cs typeface="Arial" pitchFamily="34" charset="0"/>
                        </a:rPr>
                        <a:t>fete</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a:solidFill>
                            <a:srgbClr val="000000"/>
                          </a:solidFill>
                          <a:latin typeface="+mj-lt"/>
                          <a:ea typeface="Calibri"/>
                          <a:cs typeface="Arial" pitchFamily="34" charset="0"/>
                        </a:rPr>
                        <a:t>70</a:t>
                      </a:r>
                      <a:endParaRPr lang="en-US" sz="2400" b="1">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a:solidFill>
                            <a:srgbClr val="000000"/>
                          </a:solidFill>
                          <a:latin typeface="+mj-lt"/>
                          <a:ea typeface="Calibri"/>
                          <a:cs typeface="Arial" pitchFamily="34" charset="0"/>
                        </a:rPr>
                        <a:t>62</a:t>
                      </a:r>
                      <a:endParaRPr lang="en-US" sz="2400" b="1">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20</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  9</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541">
                <a:tc>
                  <a:txBody>
                    <a:bodyPr/>
                    <a:lstStyle/>
                    <a:p>
                      <a:pPr marL="0" marR="0">
                        <a:lnSpc>
                          <a:spcPct val="115000"/>
                        </a:lnSpc>
                        <a:spcBef>
                          <a:spcPts val="0"/>
                        </a:spcBef>
                        <a:spcAft>
                          <a:spcPts val="0"/>
                        </a:spcAft>
                      </a:pPr>
                      <a:r>
                        <a:rPr lang="ro-RO" sz="2400" b="1" dirty="0" smtClean="0">
                          <a:latin typeface="+mj-lt"/>
                          <a:ea typeface="Calibri"/>
                          <a:cs typeface="Arial" pitchFamily="34" charset="0"/>
                        </a:rPr>
                        <a:t>Băieți</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54</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a:solidFill>
                            <a:srgbClr val="000000"/>
                          </a:solidFill>
                          <a:latin typeface="+mj-lt"/>
                          <a:ea typeface="Calibri"/>
                          <a:cs typeface="Arial" pitchFamily="34" charset="0"/>
                        </a:rPr>
                        <a:t>37</a:t>
                      </a:r>
                      <a:endParaRPr lang="en-US" sz="2400" b="1">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49</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400" b="1" dirty="0">
                          <a:solidFill>
                            <a:srgbClr val="000000"/>
                          </a:solidFill>
                          <a:latin typeface="+mj-lt"/>
                          <a:ea typeface="Calibri"/>
                          <a:cs typeface="Arial" pitchFamily="34" charset="0"/>
                        </a:rPr>
                        <a:t>49</a:t>
                      </a:r>
                      <a:endParaRPr lang="en-US" sz="2400" b="1" dirty="0">
                        <a:latin typeface="+mj-lt"/>
                        <a:ea typeface="Calibri"/>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70" name="TextBox 5"/>
          <p:cNvSpPr txBox="1">
            <a:spLocks noChangeArrowheads="1"/>
          </p:cNvSpPr>
          <p:nvPr/>
        </p:nvSpPr>
        <p:spPr bwMode="auto">
          <a:xfrm>
            <a:off x="990600" y="1524000"/>
            <a:ext cx="6781800" cy="830263"/>
          </a:xfrm>
          <a:prstGeom prst="rect">
            <a:avLst/>
          </a:prstGeom>
          <a:noFill/>
          <a:ln w="9525">
            <a:noFill/>
            <a:miter lim="800000"/>
            <a:headEnd/>
            <a:tailEnd/>
          </a:ln>
        </p:spPr>
        <p:txBody>
          <a:bodyPr>
            <a:spAutoFit/>
          </a:bodyPr>
          <a:lstStyle/>
          <a:p>
            <a:r>
              <a:rPr lang="en-GB" sz="2400" b="1">
                <a:solidFill>
                  <a:srgbClr val="FF0000"/>
                </a:solidFill>
                <a:latin typeface="Calibri" pitchFamily="34" charset="0"/>
              </a:rPr>
              <a:t>Tab 3: </a:t>
            </a:r>
            <a:r>
              <a:rPr lang="ro-RO" sz="2400" b="1">
                <a:solidFill>
                  <a:srgbClr val="FF0000"/>
                </a:solidFill>
                <a:latin typeface="Calibri" pitchFamily="34" charset="0"/>
              </a:rPr>
              <a:t>Experiențe sexuale stabile și ocazionale printre adolescenți</a:t>
            </a:r>
            <a:endParaRPr lang="en-US" sz="2400" b="1">
              <a:solidFill>
                <a:srgbClr val="FF0000"/>
              </a:solidFill>
              <a:latin typeface="Calibri" pitchFamily="34" charset="0"/>
            </a:endParaRPr>
          </a:p>
        </p:txBody>
      </p:sp>
      <p:sp>
        <p:nvSpPr>
          <p:cNvPr id="30771" name="TextBox 7"/>
          <p:cNvSpPr txBox="1">
            <a:spLocks noChangeArrowheads="1"/>
          </p:cNvSpPr>
          <p:nvPr/>
        </p:nvSpPr>
        <p:spPr bwMode="auto">
          <a:xfrm>
            <a:off x="838200" y="6248400"/>
            <a:ext cx="7239000" cy="369888"/>
          </a:xfrm>
          <a:prstGeom prst="rect">
            <a:avLst/>
          </a:prstGeom>
          <a:noFill/>
          <a:ln w="9525">
            <a:noFill/>
            <a:miter lim="800000"/>
            <a:headEnd/>
            <a:tailEnd/>
          </a:ln>
        </p:spPr>
        <p:txBody>
          <a:bodyPr>
            <a:spAutoFit/>
          </a:bodyPr>
          <a:lstStyle/>
          <a:p>
            <a:r>
              <a:rPr lang="ro-RO" b="1" i="1">
                <a:latin typeface="Calibri" pitchFamily="34" charset="0"/>
              </a:rPr>
              <a:t>Sursa</a:t>
            </a:r>
            <a:r>
              <a:rPr lang="ro-RO">
                <a:latin typeface="Calibri" pitchFamily="34" charset="0"/>
              </a:rPr>
              <a:t>: Studiu KAP, 2003-2012. Asociația Sănătate pentru  Tineri</a:t>
            </a:r>
            <a:endParaRPr lang="en-US">
              <a:latin typeface="Calibri" pitchFamily="34" charset="0"/>
            </a:endParaRPr>
          </a:p>
        </p:txBody>
      </p:sp>
      <p:pic>
        <p:nvPicPr>
          <p:cNvPr id="30772" name="Picture 6"/>
          <p:cNvPicPr>
            <a:picLocks noChangeAspect="1" noChangeArrowheads="1"/>
          </p:cNvPicPr>
          <p:nvPr/>
        </p:nvPicPr>
        <p:blipFill>
          <a:blip r:embed="rId2"/>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0" y="228600"/>
            <a:ext cx="8229600" cy="1143000"/>
          </a:xfrm>
        </p:spPr>
        <p:txBody>
          <a:bodyPr/>
          <a:lstStyle/>
          <a:p>
            <a:r>
              <a:rPr lang="ro-RO" sz="2800" b="1" smtClean="0">
                <a:solidFill>
                  <a:srgbClr val="0000FF"/>
                </a:solidFill>
              </a:rPr>
              <a:t>Tendințe în comportamentul sexual al adolescenților în Republica Moldova – comportamentul protectiv</a:t>
            </a:r>
            <a:endParaRPr lang="en-US" sz="2800" b="1" smtClean="0">
              <a:solidFill>
                <a:srgbClr val="0000FF"/>
              </a:solidFill>
            </a:endParaRPr>
          </a:p>
        </p:txBody>
      </p:sp>
      <p:sp>
        <p:nvSpPr>
          <p:cNvPr id="31746" name="TextBox 8"/>
          <p:cNvSpPr txBox="1">
            <a:spLocks noChangeArrowheads="1"/>
          </p:cNvSpPr>
          <p:nvPr/>
        </p:nvSpPr>
        <p:spPr bwMode="auto">
          <a:xfrm>
            <a:off x="533400" y="1676400"/>
            <a:ext cx="4038600" cy="1016000"/>
          </a:xfrm>
          <a:prstGeom prst="rect">
            <a:avLst/>
          </a:prstGeom>
          <a:noFill/>
          <a:ln w="9525">
            <a:noFill/>
            <a:miter lim="800000"/>
            <a:headEnd/>
            <a:tailEnd/>
          </a:ln>
        </p:spPr>
        <p:txBody>
          <a:bodyPr>
            <a:spAutoFit/>
          </a:bodyPr>
          <a:lstStyle/>
          <a:p>
            <a:r>
              <a:rPr lang="ro-RO" sz="2000" b="1">
                <a:solidFill>
                  <a:srgbClr val="FF0000"/>
                </a:solidFill>
                <a:latin typeface="Calibri" pitchFamily="34" charset="0"/>
              </a:rPr>
              <a:t>Tab.4. U</a:t>
            </a:r>
            <a:r>
              <a:rPr lang="it-IT" sz="2000" b="1">
                <a:solidFill>
                  <a:srgbClr val="FF0000"/>
                </a:solidFill>
                <a:latin typeface="Calibri" pitchFamily="34" charset="0"/>
              </a:rPr>
              <a:t>tilizarea consistenta a prezervativului in decursul ultimului an, %</a:t>
            </a:r>
            <a:r>
              <a:rPr lang="ro-RO" sz="2000" b="1">
                <a:solidFill>
                  <a:srgbClr val="FF0000"/>
                </a:solidFill>
                <a:latin typeface="Calibri" pitchFamily="34" charset="0"/>
              </a:rPr>
              <a:t>  </a:t>
            </a:r>
            <a:endParaRPr lang="en-US" sz="2000" b="1">
              <a:solidFill>
                <a:srgbClr val="FF0000"/>
              </a:solidFill>
              <a:latin typeface="Calibri" pitchFamily="34" charset="0"/>
            </a:endParaRPr>
          </a:p>
        </p:txBody>
      </p:sp>
      <p:sp>
        <p:nvSpPr>
          <p:cNvPr id="31747" name="TextBox 9"/>
          <p:cNvSpPr txBox="1">
            <a:spLocks noChangeArrowheads="1"/>
          </p:cNvSpPr>
          <p:nvPr/>
        </p:nvSpPr>
        <p:spPr bwMode="auto">
          <a:xfrm>
            <a:off x="5181600" y="1524000"/>
            <a:ext cx="3657600" cy="1016000"/>
          </a:xfrm>
          <a:prstGeom prst="rect">
            <a:avLst/>
          </a:prstGeom>
          <a:noFill/>
          <a:ln w="9525">
            <a:noFill/>
            <a:miter lim="800000"/>
            <a:headEnd/>
            <a:tailEnd/>
          </a:ln>
        </p:spPr>
        <p:txBody>
          <a:bodyPr>
            <a:spAutoFit/>
          </a:bodyPr>
          <a:lstStyle/>
          <a:p>
            <a:r>
              <a:rPr lang="ro-RO" sz="2000" b="1">
                <a:solidFill>
                  <a:srgbClr val="FF0000"/>
                </a:solidFill>
                <a:latin typeface="Calibri" pitchFamily="34" charset="0"/>
              </a:rPr>
              <a:t>Tab.5. Utilizarea curentă a contraceptivelor printre adolescenți, %</a:t>
            </a:r>
            <a:endParaRPr lang="en-US" sz="2000" b="1">
              <a:solidFill>
                <a:srgbClr val="FF0000"/>
              </a:solidFill>
              <a:latin typeface="Calibri" pitchFamily="34" charset="0"/>
            </a:endParaRPr>
          </a:p>
        </p:txBody>
      </p:sp>
      <p:sp>
        <p:nvSpPr>
          <p:cNvPr id="31748" name="TextBox 10"/>
          <p:cNvSpPr txBox="1">
            <a:spLocks noChangeArrowheads="1"/>
          </p:cNvSpPr>
          <p:nvPr/>
        </p:nvSpPr>
        <p:spPr bwMode="auto">
          <a:xfrm>
            <a:off x="609600" y="6248400"/>
            <a:ext cx="7239000" cy="369888"/>
          </a:xfrm>
          <a:prstGeom prst="rect">
            <a:avLst/>
          </a:prstGeom>
          <a:noFill/>
          <a:ln w="9525">
            <a:noFill/>
            <a:miter lim="800000"/>
            <a:headEnd/>
            <a:tailEnd/>
          </a:ln>
        </p:spPr>
        <p:txBody>
          <a:bodyPr>
            <a:spAutoFit/>
          </a:bodyPr>
          <a:lstStyle/>
          <a:p>
            <a:r>
              <a:rPr lang="ro-RO" b="1" i="1">
                <a:latin typeface="Calibri" pitchFamily="34" charset="0"/>
              </a:rPr>
              <a:t>Sursa</a:t>
            </a:r>
            <a:r>
              <a:rPr lang="ro-RO">
                <a:latin typeface="Calibri" pitchFamily="34" charset="0"/>
              </a:rPr>
              <a:t>: Studiu KAP, 2003-2012. Asociația Sănătate pentru  Tineri</a:t>
            </a:r>
            <a:endParaRPr lang="en-US">
              <a:latin typeface="Calibri" pitchFamily="34" charset="0"/>
            </a:endParaRPr>
          </a:p>
        </p:txBody>
      </p:sp>
      <p:graphicFrame>
        <p:nvGraphicFramePr>
          <p:cNvPr id="31749" name="Object 2"/>
          <p:cNvGraphicFramePr>
            <a:graphicFrameLocks noChangeAspect="1"/>
          </p:cNvGraphicFramePr>
          <p:nvPr/>
        </p:nvGraphicFramePr>
        <p:xfrm>
          <a:off x="685800" y="1676400"/>
          <a:ext cx="3276600" cy="4495800"/>
        </p:xfrm>
        <a:graphic>
          <a:graphicData uri="http://schemas.openxmlformats.org/presentationml/2006/ole">
            <p:oleObj spid="_x0000_s31749" r:id="rId3" imgW="3273836" imgH="4499238" progId="Excel.Chart.8">
              <p:embed/>
            </p:oleObj>
          </a:graphicData>
        </a:graphic>
      </p:graphicFrame>
      <p:graphicFrame>
        <p:nvGraphicFramePr>
          <p:cNvPr id="31750" name="Object 3"/>
          <p:cNvGraphicFramePr>
            <a:graphicFrameLocks noChangeAspect="1"/>
          </p:cNvGraphicFramePr>
          <p:nvPr/>
        </p:nvGraphicFramePr>
        <p:xfrm>
          <a:off x="4495800" y="1752600"/>
          <a:ext cx="4114800" cy="4495800"/>
        </p:xfrm>
        <a:graphic>
          <a:graphicData uri="http://schemas.openxmlformats.org/presentationml/2006/ole">
            <p:oleObj spid="_x0000_s31750" r:id="rId4" imgW="4115157" imgH="4493141" progId="Excel.Chart.8">
              <p:embed/>
            </p:oleObj>
          </a:graphicData>
        </a:graphic>
      </p:graphicFrame>
      <p:pic>
        <p:nvPicPr>
          <p:cNvPr id="31751" name="Picture 13"/>
          <p:cNvPicPr>
            <a:picLocks noChangeAspect="1" noChangeArrowheads="1"/>
          </p:cNvPicPr>
          <p:nvPr/>
        </p:nvPicPr>
        <p:blipFill>
          <a:blip r:embed="rId5"/>
          <a:srcRect/>
          <a:stretch>
            <a:fillRect/>
          </a:stretch>
        </p:blipFill>
        <p:spPr bwMode="auto">
          <a:xfrm>
            <a:off x="0" y="0"/>
            <a:ext cx="1066800" cy="10001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1"/>
          <p:cNvSpPr txBox="1">
            <a:spLocks noChangeArrowheads="1"/>
          </p:cNvSpPr>
          <p:nvPr/>
        </p:nvSpPr>
        <p:spPr bwMode="auto">
          <a:xfrm>
            <a:off x="381000" y="228600"/>
            <a:ext cx="8534400" cy="5940425"/>
          </a:xfrm>
          <a:prstGeom prst="rect">
            <a:avLst/>
          </a:prstGeom>
          <a:noFill/>
          <a:ln w="9525">
            <a:noFill/>
            <a:miter lim="800000"/>
            <a:headEnd/>
            <a:tailEnd/>
          </a:ln>
        </p:spPr>
        <p:txBody>
          <a:bodyPr>
            <a:spAutoFit/>
          </a:bodyPr>
          <a:lstStyle/>
          <a:p>
            <a:r>
              <a:rPr lang="it-IT" sz="1600" b="1">
                <a:latin typeface="Calibri" pitchFamily="34" charset="0"/>
              </a:rPr>
              <a:t>CONVENŢIA CU PRIVIRE LA DREPTURILE COPILULUI </a:t>
            </a:r>
          </a:p>
          <a:p>
            <a:r>
              <a:rPr lang="it-IT" sz="1000">
                <a:cs typeface="Arial" charset="0"/>
              </a:rPr>
              <a:t>(</a:t>
            </a:r>
            <a:r>
              <a:rPr lang="vi-VN" sz="1000">
                <a:cs typeface="Arial" charset="0"/>
              </a:rPr>
              <a:t>Adoptată de Adunarea generală a Organizaţiei Naţiunilor Unite la 29 noiembrie 1989. Intrată în</a:t>
            </a:r>
            <a:r>
              <a:rPr lang="en-US" sz="1000">
                <a:cs typeface="Arial" charset="0"/>
              </a:rPr>
              <a:t>  </a:t>
            </a:r>
            <a:r>
              <a:rPr lang="vi-VN" sz="1000">
                <a:cs typeface="Arial" charset="0"/>
              </a:rPr>
              <a:t>vigoare la 2 septembrie 1990.</a:t>
            </a:r>
            <a:r>
              <a:rPr lang="en-US" sz="1000">
                <a:cs typeface="Arial" charset="0"/>
              </a:rPr>
              <a:t> Republica    Moldova a aderat       prin  Hotărîrea Parlamentului RM nr.408-XII  din  12.12.90. În vigoare pentru Republica Moldova din 25 februarie 1993. Publicată în ediţia oficială   "Tratate internaţionale", 1998, volumul 1, pag.51, )</a:t>
            </a:r>
            <a:endParaRPr lang="it-IT" sz="1000">
              <a:cs typeface="Arial" charset="0"/>
            </a:endParaRPr>
          </a:p>
          <a:p>
            <a:endParaRPr lang="it-IT" sz="1400" b="1">
              <a:latin typeface="Calibri" pitchFamily="34" charset="0"/>
            </a:endParaRPr>
          </a:p>
          <a:p>
            <a:r>
              <a:rPr lang="vi-VN" sz="1400" b="1"/>
              <a:t>ARTICOLUL 24</a:t>
            </a:r>
          </a:p>
          <a:p>
            <a:r>
              <a:rPr lang="vi-VN" sz="1400"/>
              <a:t>1. Statele părţi recunosc dreptul copilului de a se bucura de cea mai bună stare</a:t>
            </a:r>
            <a:r>
              <a:rPr lang="en-US" sz="1400">
                <a:latin typeface="Calibri" pitchFamily="34" charset="0"/>
              </a:rPr>
              <a:t>   </a:t>
            </a:r>
            <a:r>
              <a:rPr lang="vi-VN" sz="1400"/>
              <a:t>de sănătate posibilă şi de </a:t>
            </a:r>
            <a:r>
              <a:rPr lang="vi-VN" sz="1400" b="1"/>
              <a:t>a beneficia de serviciile medicale </a:t>
            </a:r>
            <a:r>
              <a:rPr lang="vi-VN" sz="1400"/>
              <a:t>şi de recuperare. Ele vor</a:t>
            </a:r>
            <a:r>
              <a:rPr lang="en-US" sz="1400">
                <a:latin typeface="Calibri" pitchFamily="34" charset="0"/>
              </a:rPr>
              <a:t>   </a:t>
            </a:r>
            <a:r>
              <a:rPr lang="vi-VN" sz="1400"/>
              <a:t>depune eforturi pentru a garanta că nici un copil nu este lipsit de dreptul de a avea</a:t>
            </a:r>
            <a:r>
              <a:rPr lang="en-US" sz="1400">
                <a:latin typeface="Calibri" pitchFamily="34" charset="0"/>
              </a:rPr>
              <a:t> </a:t>
            </a:r>
            <a:r>
              <a:rPr lang="vi-VN" sz="1400"/>
              <a:t>acces la aceste servicii.</a:t>
            </a:r>
          </a:p>
          <a:p>
            <a:r>
              <a:rPr lang="vi-VN" sz="1400"/>
              <a:t>2. Statele părţi vor depune eforturi pentru a asigura aplicarea efectivă a acestui</a:t>
            </a:r>
            <a:r>
              <a:rPr lang="en-US" sz="1400">
                <a:latin typeface="Calibri" pitchFamily="34" charset="0"/>
              </a:rPr>
              <a:t> </a:t>
            </a:r>
            <a:r>
              <a:rPr lang="vi-VN" sz="1400"/>
              <a:t>drept şi, în mod deosebit, vor lua măsurile corespunzătoare pentru:</a:t>
            </a:r>
          </a:p>
          <a:p>
            <a:r>
              <a:rPr lang="vi-VN" sz="1400"/>
              <a:t>a) reducerea mortalităţii infantile şi a celei în rândul copiilor;</a:t>
            </a:r>
          </a:p>
          <a:p>
            <a:r>
              <a:rPr lang="vi-VN" sz="1400"/>
              <a:t>b) asigurarea </a:t>
            </a:r>
            <a:r>
              <a:rPr lang="vi-VN" sz="1400" b="1"/>
              <a:t>asistenţei medicale şi a măsurilor de ocrotire a sănătăţii pentru</a:t>
            </a:r>
            <a:r>
              <a:rPr lang="en-US" sz="1400" b="1">
                <a:latin typeface="Calibri" pitchFamily="34" charset="0"/>
              </a:rPr>
              <a:t> </a:t>
            </a:r>
            <a:r>
              <a:rPr lang="vi-VN" sz="1400" b="1"/>
              <a:t>toţi copiii</a:t>
            </a:r>
            <a:r>
              <a:rPr lang="vi-VN" sz="1400"/>
              <a:t>, cu accent pe dezvoltarea măsurilor primare de ocrotire a sănătăţii;</a:t>
            </a:r>
          </a:p>
          <a:p>
            <a:r>
              <a:rPr lang="vi-VN" sz="1400"/>
              <a:t>c) combaterea maladiilor şi a malnutriţiei, inclusiv în cadrul măsurilor primare</a:t>
            </a:r>
            <a:r>
              <a:rPr lang="en-US" sz="1400">
                <a:latin typeface="Calibri" pitchFamily="34" charset="0"/>
              </a:rPr>
              <a:t> </a:t>
            </a:r>
            <a:r>
              <a:rPr lang="vi-VN" sz="1400"/>
              <a:t>de ocrotire a sănătăţii, recurgând, printre altele, la tehnologii accesibile şi la</a:t>
            </a:r>
            <a:r>
              <a:rPr lang="en-US" sz="1400">
                <a:latin typeface="Calibri" pitchFamily="34" charset="0"/>
              </a:rPr>
              <a:t> </a:t>
            </a:r>
            <a:r>
              <a:rPr lang="vi-VN" sz="1400"/>
              <a:t>aprovizionarea cu alimente nutritive şi cu apă potabilă, luând în considerare pericolele</a:t>
            </a:r>
            <a:r>
              <a:rPr lang="en-US" sz="1400">
                <a:latin typeface="Calibri" pitchFamily="34" charset="0"/>
              </a:rPr>
              <a:t> </a:t>
            </a:r>
            <a:r>
              <a:rPr lang="vi-VN" sz="1400"/>
              <a:t>şi riscurile de poluare a mediului natural;</a:t>
            </a:r>
          </a:p>
          <a:p>
            <a:r>
              <a:rPr lang="vi-VN" sz="1400"/>
              <a:t>d) asigurarea ocrotirii sănătăţii mamelor în perioada pre- şi postnatală;</a:t>
            </a:r>
          </a:p>
          <a:p>
            <a:r>
              <a:rPr lang="vi-VN" sz="1400"/>
              <a:t>e) asigurarea că toate segmentele societăţii, în mod deosebit părinţii şi copiii,</a:t>
            </a:r>
            <a:r>
              <a:rPr lang="en-US" sz="1400">
                <a:latin typeface="Calibri" pitchFamily="34" charset="0"/>
              </a:rPr>
              <a:t> </a:t>
            </a:r>
            <a:r>
              <a:rPr lang="vi-VN" sz="1400"/>
              <a:t>sunt informate</a:t>
            </a:r>
            <a:r>
              <a:rPr lang="vi-VN" sz="1400" b="1"/>
              <a:t>, au acces la educaţie </a:t>
            </a:r>
            <a:r>
              <a:rPr lang="vi-VN" sz="1400"/>
              <a:t>şi sunt sprijinite în folosirea cunoştinţelor de </a:t>
            </a:r>
            <a:r>
              <a:rPr lang="vi-VN" sz="1400" b="1"/>
              <a:t>bază</a:t>
            </a:r>
            <a:r>
              <a:rPr lang="en-US" sz="1400" b="1">
                <a:latin typeface="Calibri" pitchFamily="34" charset="0"/>
              </a:rPr>
              <a:t> </a:t>
            </a:r>
            <a:r>
              <a:rPr lang="vi-VN" sz="1400" b="1"/>
              <a:t>despre sănătatea </a:t>
            </a:r>
            <a:r>
              <a:rPr lang="vi-VN" sz="1400"/>
              <a:t>şi alimentaţia copilului, despre avantajele alăptării, ale igienei şi</a:t>
            </a:r>
            <a:r>
              <a:rPr lang="en-US" sz="1400">
                <a:latin typeface="Calibri" pitchFamily="34" charset="0"/>
              </a:rPr>
              <a:t> </a:t>
            </a:r>
            <a:r>
              <a:rPr lang="vi-VN" sz="1400"/>
              <a:t>salubrităţii mediului înconjurător şi ale prevenirii accidentelor;</a:t>
            </a:r>
          </a:p>
          <a:p>
            <a:r>
              <a:rPr lang="vi-VN" sz="1400"/>
              <a:t>f) </a:t>
            </a:r>
            <a:r>
              <a:rPr lang="vi-VN" sz="1400" b="1"/>
              <a:t>crearea serviciilor </a:t>
            </a:r>
            <a:r>
              <a:rPr lang="vi-VN" sz="1400"/>
              <a:t>de medicină preventivă, de îndrumare a părinţilor şi de</a:t>
            </a:r>
            <a:r>
              <a:rPr lang="en-US" sz="1400">
                <a:latin typeface="Calibri" pitchFamily="34" charset="0"/>
              </a:rPr>
              <a:t> </a:t>
            </a:r>
            <a:r>
              <a:rPr lang="vi-VN" sz="1400" b="1"/>
              <a:t>planificare familială</a:t>
            </a:r>
            <a:r>
              <a:rPr lang="vi-VN" sz="1400"/>
              <a:t>, şi </a:t>
            </a:r>
            <a:r>
              <a:rPr lang="vi-VN" sz="1400" b="1"/>
              <a:t>asigurarea educaţiei în aceste domenii</a:t>
            </a:r>
            <a:r>
              <a:rPr lang="vi-VN" sz="1400"/>
              <a:t>.</a:t>
            </a:r>
          </a:p>
          <a:p>
            <a:r>
              <a:rPr lang="vi-VN" sz="1400"/>
              <a:t>3. Statele părţi vor lua toate măsurile eficiente corespunzătoare, în vederea</a:t>
            </a:r>
            <a:r>
              <a:rPr lang="en-US" sz="1400">
                <a:latin typeface="Calibri" pitchFamily="34" charset="0"/>
              </a:rPr>
              <a:t> </a:t>
            </a:r>
            <a:r>
              <a:rPr lang="vi-VN" sz="1400" b="1"/>
              <a:t>abolirii practicilor tradiţionale dăunătoare sănătăţii copiilor</a:t>
            </a:r>
            <a:r>
              <a:rPr lang="vi-VN" sz="1400"/>
              <a:t>.</a:t>
            </a:r>
          </a:p>
          <a:p>
            <a:r>
              <a:rPr lang="vi-VN" sz="1400"/>
              <a:t>4. Statele părţi se angajează să favorizeze şi să încurajeze cooperarea</a:t>
            </a:r>
            <a:r>
              <a:rPr lang="en-US" sz="1400">
                <a:latin typeface="Calibri" pitchFamily="34" charset="0"/>
              </a:rPr>
              <a:t> </a:t>
            </a:r>
            <a:r>
              <a:rPr lang="vi-VN" sz="1400"/>
              <a:t>internaţională în vederea asigurării, în mod progresiv, a deplinei înfăptuiri a dreptului</a:t>
            </a:r>
            <a:r>
              <a:rPr lang="en-US" sz="1400">
                <a:latin typeface="Calibri" pitchFamily="34" charset="0"/>
              </a:rPr>
              <a:t> </a:t>
            </a:r>
            <a:r>
              <a:rPr lang="vi-VN" sz="1400"/>
              <a:t>recunoscut în prezentul articol. În această privinţă se va ţine seama, în mod deosebit,</a:t>
            </a:r>
            <a:r>
              <a:rPr lang="en-US" sz="1400">
                <a:latin typeface="Calibri" pitchFamily="34" charset="0"/>
              </a:rPr>
              <a:t> </a:t>
            </a:r>
            <a:r>
              <a:rPr lang="vi-VN" sz="1400"/>
              <a:t>de nevoile ţărilor în curs de dezvoltare. </a:t>
            </a:r>
            <a:endParaRPr lang="it-IT" sz="1400">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0"/>
            <a:ext cx="8229600" cy="1143000"/>
          </a:xfrm>
        </p:spPr>
        <p:txBody>
          <a:bodyPr/>
          <a:lstStyle/>
          <a:p>
            <a:r>
              <a:rPr lang="vi-VN" sz="2400" smtClean="0">
                <a:latin typeface="Calibri" pitchFamily="34" charset="0"/>
              </a:rPr>
              <a:t>L E G E </a:t>
            </a:r>
            <a:r>
              <a:rPr lang="en-US" sz="2400" smtClean="0"/>
              <a:t> </a:t>
            </a:r>
            <a:r>
              <a:rPr lang="vi-VN" sz="2400" smtClean="0">
                <a:latin typeface="Calibri" pitchFamily="34" charset="0"/>
              </a:rPr>
              <a:t>privind sănătatea reproducerii</a:t>
            </a:r>
            <a:r>
              <a:rPr lang="en-US" sz="2400" smtClean="0"/>
              <a:t>, </a:t>
            </a:r>
            <a:r>
              <a:rPr lang="ro-RO" sz="2400" smtClean="0"/>
              <a:t/>
            </a:r>
            <a:br>
              <a:rPr lang="ro-RO" sz="2400" smtClean="0"/>
            </a:br>
            <a:r>
              <a:rPr lang="en-US" sz="1600" smtClean="0"/>
              <a:t>nr.138  din 15 iunie 2012, publicat</a:t>
            </a:r>
            <a:r>
              <a:rPr lang="ro-RO" sz="1600" smtClean="0"/>
              <a:t>ă în Monitorul Oficial nr 205-207 din 28 septembrie 2012</a:t>
            </a:r>
            <a:endParaRPr lang="en-US" sz="1600" smtClean="0"/>
          </a:p>
        </p:txBody>
      </p:sp>
      <p:sp>
        <p:nvSpPr>
          <p:cNvPr id="33794" name="TextBox 2"/>
          <p:cNvSpPr txBox="1">
            <a:spLocks noChangeArrowheads="1"/>
          </p:cNvSpPr>
          <p:nvPr/>
        </p:nvSpPr>
        <p:spPr bwMode="auto">
          <a:xfrm>
            <a:off x="381000" y="914400"/>
            <a:ext cx="8458200" cy="5694363"/>
          </a:xfrm>
          <a:prstGeom prst="rect">
            <a:avLst/>
          </a:prstGeom>
          <a:noFill/>
          <a:ln w="9525">
            <a:noFill/>
            <a:miter lim="800000"/>
            <a:headEnd/>
            <a:tailEnd/>
          </a:ln>
        </p:spPr>
        <p:txBody>
          <a:bodyPr>
            <a:spAutoFit/>
          </a:bodyPr>
          <a:lstStyle/>
          <a:p>
            <a:r>
              <a:rPr lang="en-US" sz="1400" b="1">
                <a:latin typeface="Calibri" pitchFamily="34" charset="0"/>
              </a:rPr>
              <a:t>Capitolul II. </a:t>
            </a:r>
            <a:r>
              <a:rPr lang="vi-VN" sz="1400" b="1"/>
              <a:t>Articolul 6. Sănătatea sexual-reproductivă a adolescenților</a:t>
            </a:r>
            <a:endParaRPr lang="en-US" sz="1400" b="1">
              <a:latin typeface="Calibri" pitchFamily="34" charset="0"/>
            </a:endParaRPr>
          </a:p>
          <a:p>
            <a:endParaRPr lang="en-US" sz="1400">
              <a:latin typeface="Calibri" pitchFamily="34" charset="0"/>
            </a:endParaRPr>
          </a:p>
          <a:p>
            <a:r>
              <a:rPr lang="vi-VN" sz="1400"/>
              <a:t>(1) Adolescenții au dreptul la informare și la acces la servicii de ocrotire a </a:t>
            </a:r>
            <a:r>
              <a:rPr lang="en-US" sz="1400">
                <a:latin typeface="Calibri" pitchFamily="34" charset="0"/>
              </a:rPr>
              <a:t> </a:t>
            </a:r>
            <a:r>
              <a:rPr lang="vi-VN" sz="1400"/>
              <a:t>sănătății reproducerii adaptate nevoilor lor. </a:t>
            </a:r>
          </a:p>
          <a:p>
            <a:r>
              <a:rPr lang="vi-VN" sz="1400"/>
              <a:t>(2) Adolescenţii au dreptul la educaţie sexuală adaptată pe vîrste pentru </a:t>
            </a:r>
            <a:r>
              <a:rPr lang="en-US" sz="1400">
                <a:latin typeface="Calibri" pitchFamily="34" charset="0"/>
              </a:rPr>
              <a:t> </a:t>
            </a:r>
            <a:r>
              <a:rPr lang="vi-VN" sz="1400"/>
              <a:t>asigurarea dezvoltării psihosexuale corecte, prevenirea infecțiilor cu transmitere sexuală şi a infecţiei HIV/SIDA, a sarcinii nedorite și pentru formarea deprinderilor de parentitudine responsabilă. </a:t>
            </a:r>
          </a:p>
          <a:p>
            <a:r>
              <a:rPr lang="vi-VN" sz="1400"/>
              <a:t>(3) Educaţia sexuală obligatorie şi pregătirea pentru viaţa de familie se </a:t>
            </a:r>
            <a:r>
              <a:rPr lang="en-US" sz="1400">
                <a:latin typeface="Calibri" pitchFamily="34" charset="0"/>
              </a:rPr>
              <a:t> </a:t>
            </a:r>
            <a:r>
              <a:rPr lang="vi-VN" sz="1400"/>
              <a:t>efectuează în instituţii de învăţămînt şi în alte instituţii unde se găsesc adolescenţi </a:t>
            </a:r>
            <a:r>
              <a:rPr lang="en-US" sz="1400">
                <a:latin typeface="Calibri" pitchFamily="34" charset="0"/>
              </a:rPr>
              <a:t> </a:t>
            </a:r>
            <a:r>
              <a:rPr lang="vi-VN" sz="1400"/>
              <a:t>sau tineri, inclusiv cu nevoi speciale, după programe special elaborate, care fac </a:t>
            </a:r>
            <a:r>
              <a:rPr lang="ro-RO" sz="1400">
                <a:latin typeface="Calibri" pitchFamily="34" charset="0"/>
              </a:rPr>
              <a:t> </a:t>
            </a:r>
            <a:r>
              <a:rPr lang="vi-VN" sz="1400"/>
              <a:t>parte din curricula obligatorie a instituțiilor de învățămînt, ţinîndu-se seama de vîrstă, de sex şi de particularităţile de dezvoltare psihosexuală. </a:t>
            </a:r>
          </a:p>
          <a:p>
            <a:r>
              <a:rPr lang="vi-VN" sz="1400"/>
              <a:t>(4) Elaborarea programelor de educaţie sexuală adaptată pe vîrste pentru </a:t>
            </a:r>
            <a:r>
              <a:rPr lang="en-US" sz="1400">
                <a:latin typeface="Calibri" pitchFamily="34" charset="0"/>
              </a:rPr>
              <a:t> </a:t>
            </a:r>
            <a:r>
              <a:rPr lang="vi-VN" sz="1400"/>
              <a:t>dezvoltarea psihosexuală corectă, prevenirea infecțiilor cu transmitere sexuală şi a infecţiei HIV/SIDA, a sarcinii nedorite și formarea deprinderilor de parentitudine responsabilă este asigurată de Ministerul Educaţiei, de comun acord cu Ministerul </a:t>
            </a:r>
            <a:r>
              <a:rPr lang="en-US" sz="1400">
                <a:latin typeface="Calibri" pitchFamily="34" charset="0"/>
              </a:rPr>
              <a:t> </a:t>
            </a:r>
            <a:r>
              <a:rPr lang="vi-VN" sz="1400"/>
              <a:t>Sănătăţii. </a:t>
            </a:r>
          </a:p>
          <a:p>
            <a:r>
              <a:rPr lang="vi-VN" sz="1400"/>
              <a:t>(5) Serviciile medicale în domeniul sănătății sexual-reproductive a </a:t>
            </a:r>
            <a:r>
              <a:rPr lang="en-US" sz="1400">
                <a:latin typeface="Calibri" pitchFamily="34" charset="0"/>
              </a:rPr>
              <a:t> </a:t>
            </a:r>
            <a:r>
              <a:rPr lang="vi-VN" sz="1400"/>
              <a:t>adolescenților se oferă de către serviciile de sănătate prietenoase tinerilor și de 6 către alte servicii abilitate în conformitate cu actele normative ale Ministerului Sănătății.</a:t>
            </a:r>
            <a:endParaRPr lang="en-US" sz="1400">
              <a:latin typeface="Calibri" pitchFamily="34" charset="0"/>
            </a:endParaRPr>
          </a:p>
          <a:p>
            <a:r>
              <a:rPr lang="vi-VN" sz="1400"/>
              <a:t>(6) În cazul minorilor cu vîrsta pînă la 16 ani, consimțămîntul benevol </a:t>
            </a:r>
            <a:r>
              <a:rPr lang="en-US" sz="1400">
                <a:latin typeface="Calibri" pitchFamily="34" charset="0"/>
              </a:rPr>
              <a:t> </a:t>
            </a:r>
            <a:r>
              <a:rPr lang="vi-VN" sz="1400"/>
              <a:t>pentru obținerea serviciilor de ocrotire a sănătății reproducerii este exprimat atît de </a:t>
            </a:r>
            <a:r>
              <a:rPr lang="en-US" sz="1400">
                <a:latin typeface="Calibri" pitchFamily="34" charset="0"/>
              </a:rPr>
              <a:t> </a:t>
            </a:r>
            <a:r>
              <a:rPr lang="vi-VN" sz="1400"/>
              <a:t>minor, cît şi de reprezentantul legal al acestuia. În cazul cînd este imposibil de a obţine consimțămîntul reprezentantului legal al minorului şi cînd serviciile </a:t>
            </a:r>
            <a:r>
              <a:rPr lang="en-US" sz="1400">
                <a:latin typeface="Calibri" pitchFamily="34" charset="0"/>
              </a:rPr>
              <a:t> </a:t>
            </a:r>
            <a:r>
              <a:rPr lang="vi-VN" sz="1400"/>
              <a:t>medicale sînt indicate pentru a păstra viața și sănătatea acestuia, este suficient </a:t>
            </a:r>
            <a:r>
              <a:rPr lang="en-US" sz="1400">
                <a:latin typeface="Calibri" pitchFamily="34" charset="0"/>
              </a:rPr>
              <a:t> </a:t>
            </a:r>
            <a:r>
              <a:rPr lang="vi-VN" sz="1400"/>
              <a:t>consimțămîntul său benevol. În această situație, decizia este luată în mod </a:t>
            </a:r>
            <a:r>
              <a:rPr lang="en-US" sz="1400">
                <a:latin typeface="Calibri" pitchFamily="34" charset="0"/>
              </a:rPr>
              <a:t>c</a:t>
            </a:r>
            <a:r>
              <a:rPr lang="vi-VN" sz="1400"/>
              <a:t>onsultativ de către prestatorii de servicii, în interesul superior al minorului, în </a:t>
            </a:r>
            <a:r>
              <a:rPr lang="en-US" sz="1400">
                <a:latin typeface="Calibri" pitchFamily="34" charset="0"/>
              </a:rPr>
              <a:t> </a:t>
            </a:r>
            <a:r>
              <a:rPr lang="vi-VN" sz="1400"/>
              <a:t>conformitate cu actele normative ale Ministerului Sănătății. </a:t>
            </a:r>
          </a:p>
          <a:p>
            <a:r>
              <a:rPr lang="vi-VN" sz="1400"/>
              <a:t>(7) În cazul survenirii sarcinii la adolescente, acestora li se garantează și li se asigură dreptul de a continua studiile în timpul sarcinii şi după finisarea sarcinii.</a:t>
            </a:r>
            <a:endParaRPr lang="en-US" sz="140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2"/>
          <p:cNvSpPr txBox="1">
            <a:spLocks noChangeArrowheads="1"/>
          </p:cNvSpPr>
          <p:nvPr/>
        </p:nvSpPr>
        <p:spPr bwMode="auto">
          <a:xfrm>
            <a:off x="304800" y="228600"/>
            <a:ext cx="8382000" cy="579438"/>
          </a:xfrm>
          <a:prstGeom prst="rect">
            <a:avLst/>
          </a:prstGeom>
          <a:solidFill>
            <a:srgbClr val="FFCC99"/>
          </a:solidFill>
          <a:ln w="9525">
            <a:noFill/>
            <a:miter lim="800000"/>
            <a:headEnd/>
            <a:tailEnd/>
          </a:ln>
        </p:spPr>
        <p:txBody>
          <a:bodyPr>
            <a:spAutoFit/>
          </a:bodyPr>
          <a:lstStyle/>
          <a:p>
            <a:pPr algn="ctr" eaLnBrk="0" hangingPunct="0"/>
            <a:r>
              <a:rPr lang="en-GB" sz="3200" b="1">
                <a:latin typeface="Calibri" pitchFamily="34" charset="0"/>
              </a:rPr>
              <a:t>Eviden</a:t>
            </a:r>
            <a:r>
              <a:rPr lang="ro-RO" sz="3200" b="1">
                <a:latin typeface="Calibri" pitchFamily="34" charset="0"/>
              </a:rPr>
              <a:t>ţe</a:t>
            </a:r>
            <a:r>
              <a:rPr lang="en-GB" sz="3200" b="1">
                <a:latin typeface="Calibri" pitchFamily="34" charset="0"/>
              </a:rPr>
              <a:t> </a:t>
            </a:r>
            <a:r>
              <a:rPr lang="ro-RO" sz="3200" b="1">
                <a:latin typeface="Calibri" pitchFamily="34" charset="0"/>
              </a:rPr>
              <a:t>la Cauzele cele mai frecvente</a:t>
            </a:r>
            <a:r>
              <a:rPr lang="en-GB" sz="3200" b="1">
                <a:solidFill>
                  <a:schemeClr val="accent2"/>
                </a:solidFill>
                <a:latin typeface="Calibri" pitchFamily="34" charset="0"/>
              </a:rPr>
              <a:t>*</a:t>
            </a:r>
            <a:endParaRPr lang="en-AU" sz="3200" b="1">
              <a:solidFill>
                <a:schemeClr val="accent2"/>
              </a:solidFill>
              <a:latin typeface="Comic Sans MS" pitchFamily="66" charset="0"/>
            </a:endParaRPr>
          </a:p>
        </p:txBody>
      </p:sp>
      <p:grpSp>
        <p:nvGrpSpPr>
          <p:cNvPr id="34818" name="Group 3"/>
          <p:cNvGrpSpPr>
            <a:grpSpLocks/>
          </p:cNvGrpSpPr>
          <p:nvPr/>
        </p:nvGrpSpPr>
        <p:grpSpPr bwMode="auto">
          <a:xfrm>
            <a:off x="304800" y="1066800"/>
            <a:ext cx="8382000" cy="5410200"/>
            <a:chOff x="192" y="672"/>
            <a:chExt cx="5280" cy="3408"/>
          </a:xfrm>
        </p:grpSpPr>
        <p:sp>
          <p:nvSpPr>
            <p:cNvPr id="34846" name="Rectangle 4"/>
            <p:cNvSpPr>
              <a:spLocks noChangeArrowheads="1"/>
            </p:cNvSpPr>
            <p:nvPr/>
          </p:nvSpPr>
          <p:spPr bwMode="auto">
            <a:xfrm>
              <a:off x="4560" y="3654"/>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47" name="Rectangle 5"/>
            <p:cNvSpPr>
              <a:spLocks noChangeArrowheads="1"/>
            </p:cNvSpPr>
            <p:nvPr/>
          </p:nvSpPr>
          <p:spPr bwMode="auto">
            <a:xfrm>
              <a:off x="3648" y="3654"/>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48" name="Rectangle 6"/>
            <p:cNvSpPr>
              <a:spLocks noChangeArrowheads="1"/>
            </p:cNvSpPr>
            <p:nvPr/>
          </p:nvSpPr>
          <p:spPr bwMode="auto">
            <a:xfrm>
              <a:off x="2688" y="3654"/>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49" name="Rectangle 7"/>
            <p:cNvSpPr>
              <a:spLocks noChangeArrowheads="1"/>
            </p:cNvSpPr>
            <p:nvPr/>
          </p:nvSpPr>
          <p:spPr bwMode="auto">
            <a:xfrm>
              <a:off x="192" y="3654"/>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0" name="Rectangle 8"/>
            <p:cNvSpPr>
              <a:spLocks noChangeArrowheads="1"/>
            </p:cNvSpPr>
            <p:nvPr/>
          </p:nvSpPr>
          <p:spPr bwMode="auto">
            <a:xfrm>
              <a:off x="4560" y="3228"/>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1" name="Rectangle 9"/>
            <p:cNvSpPr>
              <a:spLocks noChangeArrowheads="1"/>
            </p:cNvSpPr>
            <p:nvPr/>
          </p:nvSpPr>
          <p:spPr bwMode="auto">
            <a:xfrm>
              <a:off x="3648" y="3228"/>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2" name="Rectangle 10"/>
            <p:cNvSpPr>
              <a:spLocks noChangeArrowheads="1"/>
            </p:cNvSpPr>
            <p:nvPr/>
          </p:nvSpPr>
          <p:spPr bwMode="auto">
            <a:xfrm>
              <a:off x="2688" y="3228"/>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3" name="Rectangle 11"/>
            <p:cNvSpPr>
              <a:spLocks noChangeArrowheads="1"/>
            </p:cNvSpPr>
            <p:nvPr/>
          </p:nvSpPr>
          <p:spPr bwMode="auto">
            <a:xfrm>
              <a:off x="192" y="3228"/>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4" name="Rectangle 12"/>
            <p:cNvSpPr>
              <a:spLocks noChangeArrowheads="1"/>
            </p:cNvSpPr>
            <p:nvPr/>
          </p:nvSpPr>
          <p:spPr bwMode="auto">
            <a:xfrm>
              <a:off x="4560" y="2802"/>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5" name="Rectangle 13"/>
            <p:cNvSpPr>
              <a:spLocks noChangeArrowheads="1"/>
            </p:cNvSpPr>
            <p:nvPr/>
          </p:nvSpPr>
          <p:spPr bwMode="auto">
            <a:xfrm>
              <a:off x="3648" y="2802"/>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6" name="Rectangle 14"/>
            <p:cNvSpPr>
              <a:spLocks noChangeArrowheads="1"/>
            </p:cNvSpPr>
            <p:nvPr/>
          </p:nvSpPr>
          <p:spPr bwMode="auto">
            <a:xfrm>
              <a:off x="2688" y="2802"/>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7" name="Rectangle 15"/>
            <p:cNvSpPr>
              <a:spLocks noChangeArrowheads="1"/>
            </p:cNvSpPr>
            <p:nvPr/>
          </p:nvSpPr>
          <p:spPr bwMode="auto">
            <a:xfrm>
              <a:off x="192" y="2802"/>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8" name="Rectangle 16"/>
            <p:cNvSpPr>
              <a:spLocks noChangeArrowheads="1"/>
            </p:cNvSpPr>
            <p:nvPr/>
          </p:nvSpPr>
          <p:spPr bwMode="auto">
            <a:xfrm>
              <a:off x="4560" y="2376"/>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59" name="Rectangle 17"/>
            <p:cNvSpPr>
              <a:spLocks noChangeArrowheads="1"/>
            </p:cNvSpPr>
            <p:nvPr/>
          </p:nvSpPr>
          <p:spPr bwMode="auto">
            <a:xfrm>
              <a:off x="3648" y="2376"/>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0" name="Rectangle 18"/>
            <p:cNvSpPr>
              <a:spLocks noChangeArrowheads="1"/>
            </p:cNvSpPr>
            <p:nvPr/>
          </p:nvSpPr>
          <p:spPr bwMode="auto">
            <a:xfrm>
              <a:off x="2688" y="2376"/>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1" name="Rectangle 19"/>
            <p:cNvSpPr>
              <a:spLocks noChangeArrowheads="1"/>
            </p:cNvSpPr>
            <p:nvPr/>
          </p:nvSpPr>
          <p:spPr bwMode="auto">
            <a:xfrm>
              <a:off x="192" y="2376"/>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2" name="Rectangle 20"/>
            <p:cNvSpPr>
              <a:spLocks noChangeArrowheads="1"/>
            </p:cNvSpPr>
            <p:nvPr/>
          </p:nvSpPr>
          <p:spPr bwMode="auto">
            <a:xfrm>
              <a:off x="4560" y="1950"/>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3" name="Rectangle 21"/>
            <p:cNvSpPr>
              <a:spLocks noChangeArrowheads="1"/>
            </p:cNvSpPr>
            <p:nvPr/>
          </p:nvSpPr>
          <p:spPr bwMode="auto">
            <a:xfrm>
              <a:off x="3648" y="1950"/>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4" name="Rectangle 22"/>
            <p:cNvSpPr>
              <a:spLocks noChangeArrowheads="1"/>
            </p:cNvSpPr>
            <p:nvPr/>
          </p:nvSpPr>
          <p:spPr bwMode="auto">
            <a:xfrm>
              <a:off x="2688" y="1950"/>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5" name="Rectangle 23"/>
            <p:cNvSpPr>
              <a:spLocks noChangeArrowheads="1"/>
            </p:cNvSpPr>
            <p:nvPr/>
          </p:nvSpPr>
          <p:spPr bwMode="auto">
            <a:xfrm>
              <a:off x="192" y="1950"/>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6" name="Rectangle 24"/>
            <p:cNvSpPr>
              <a:spLocks noChangeArrowheads="1"/>
            </p:cNvSpPr>
            <p:nvPr/>
          </p:nvSpPr>
          <p:spPr bwMode="auto">
            <a:xfrm>
              <a:off x="4560" y="1524"/>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7" name="Rectangle 25"/>
            <p:cNvSpPr>
              <a:spLocks noChangeArrowheads="1"/>
            </p:cNvSpPr>
            <p:nvPr/>
          </p:nvSpPr>
          <p:spPr bwMode="auto">
            <a:xfrm>
              <a:off x="3648" y="1524"/>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8" name="Rectangle 26"/>
            <p:cNvSpPr>
              <a:spLocks noChangeArrowheads="1"/>
            </p:cNvSpPr>
            <p:nvPr/>
          </p:nvSpPr>
          <p:spPr bwMode="auto">
            <a:xfrm>
              <a:off x="2688" y="1524"/>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69" name="Rectangle 27"/>
            <p:cNvSpPr>
              <a:spLocks noChangeArrowheads="1"/>
            </p:cNvSpPr>
            <p:nvPr/>
          </p:nvSpPr>
          <p:spPr bwMode="auto">
            <a:xfrm>
              <a:off x="192" y="1524"/>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0" name="Rectangle 28"/>
            <p:cNvSpPr>
              <a:spLocks noChangeArrowheads="1"/>
            </p:cNvSpPr>
            <p:nvPr/>
          </p:nvSpPr>
          <p:spPr bwMode="auto">
            <a:xfrm>
              <a:off x="4560" y="1098"/>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1" name="Rectangle 29"/>
            <p:cNvSpPr>
              <a:spLocks noChangeArrowheads="1"/>
            </p:cNvSpPr>
            <p:nvPr/>
          </p:nvSpPr>
          <p:spPr bwMode="auto">
            <a:xfrm>
              <a:off x="3648" y="1098"/>
              <a:ext cx="912"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2" name="Rectangle 30"/>
            <p:cNvSpPr>
              <a:spLocks noChangeArrowheads="1"/>
            </p:cNvSpPr>
            <p:nvPr/>
          </p:nvSpPr>
          <p:spPr bwMode="auto">
            <a:xfrm>
              <a:off x="2688" y="1098"/>
              <a:ext cx="960"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3" name="Rectangle 31"/>
            <p:cNvSpPr>
              <a:spLocks noChangeArrowheads="1"/>
            </p:cNvSpPr>
            <p:nvPr/>
          </p:nvSpPr>
          <p:spPr bwMode="auto">
            <a:xfrm>
              <a:off x="192" y="1098"/>
              <a:ext cx="2496" cy="426"/>
            </a:xfrm>
            <a:prstGeom prst="rect">
              <a:avLst/>
            </a:prstGeom>
            <a:solidFill>
              <a:srgbClr val="FFCC66"/>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4" name="Rectangle 32"/>
            <p:cNvSpPr>
              <a:spLocks noChangeArrowheads="1"/>
            </p:cNvSpPr>
            <p:nvPr/>
          </p:nvSpPr>
          <p:spPr bwMode="auto">
            <a:xfrm>
              <a:off x="4560" y="672"/>
              <a:ext cx="912" cy="426"/>
            </a:xfrm>
            <a:prstGeom prst="rect">
              <a:avLst/>
            </a:prstGeom>
            <a:solidFill>
              <a:srgbClr val="FF9900"/>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5" name="Rectangle 33"/>
            <p:cNvSpPr>
              <a:spLocks noChangeArrowheads="1"/>
            </p:cNvSpPr>
            <p:nvPr/>
          </p:nvSpPr>
          <p:spPr bwMode="auto">
            <a:xfrm>
              <a:off x="3648" y="672"/>
              <a:ext cx="912" cy="426"/>
            </a:xfrm>
            <a:prstGeom prst="rect">
              <a:avLst/>
            </a:prstGeom>
            <a:solidFill>
              <a:srgbClr val="FF9900"/>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6" name="Rectangle 34"/>
            <p:cNvSpPr>
              <a:spLocks noChangeArrowheads="1"/>
            </p:cNvSpPr>
            <p:nvPr/>
          </p:nvSpPr>
          <p:spPr bwMode="auto">
            <a:xfrm>
              <a:off x="2688" y="672"/>
              <a:ext cx="960" cy="426"/>
            </a:xfrm>
            <a:prstGeom prst="rect">
              <a:avLst/>
            </a:prstGeom>
            <a:solidFill>
              <a:srgbClr val="FF9900"/>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7" name="Rectangle 35"/>
            <p:cNvSpPr>
              <a:spLocks noChangeArrowheads="1"/>
            </p:cNvSpPr>
            <p:nvPr/>
          </p:nvSpPr>
          <p:spPr bwMode="auto">
            <a:xfrm>
              <a:off x="192" y="672"/>
              <a:ext cx="2496" cy="426"/>
            </a:xfrm>
            <a:prstGeom prst="rect">
              <a:avLst/>
            </a:prstGeom>
            <a:solidFill>
              <a:srgbClr val="FF9900"/>
            </a:solidFill>
            <a:ln w="9525">
              <a:noFill/>
              <a:miter lim="800000"/>
              <a:headEnd/>
              <a:tailEnd/>
            </a:ln>
          </p:spPr>
          <p:txBody>
            <a:bodyPr/>
            <a:lstStyle/>
            <a:p>
              <a:pPr>
                <a:spcBef>
                  <a:spcPct val="20000"/>
                </a:spcBef>
                <a:buClr>
                  <a:schemeClr val="tx1"/>
                </a:buClr>
                <a:buSzPct val="75000"/>
                <a:buFont typeface="Wingdings" pitchFamily="2" charset="2"/>
                <a:buNone/>
              </a:pPr>
              <a:endParaRPr lang="en-GB" sz="2400">
                <a:latin typeface="Calibri" pitchFamily="34" charset="0"/>
              </a:endParaRPr>
            </a:p>
          </p:txBody>
        </p:sp>
        <p:sp>
          <p:nvSpPr>
            <p:cNvPr id="34878" name="Line 36"/>
            <p:cNvSpPr>
              <a:spLocks noChangeShapeType="1"/>
            </p:cNvSpPr>
            <p:nvPr/>
          </p:nvSpPr>
          <p:spPr bwMode="auto">
            <a:xfrm>
              <a:off x="192" y="672"/>
              <a:ext cx="5280" cy="0"/>
            </a:xfrm>
            <a:prstGeom prst="line">
              <a:avLst/>
            </a:prstGeom>
            <a:noFill/>
            <a:ln w="28575" cap="sq">
              <a:solidFill>
                <a:schemeClr val="tx1"/>
              </a:solidFill>
              <a:round/>
              <a:headEnd/>
              <a:tailEnd/>
            </a:ln>
          </p:spPr>
          <p:txBody>
            <a:bodyPr/>
            <a:lstStyle/>
            <a:p>
              <a:endParaRPr lang="ru-RU"/>
            </a:p>
          </p:txBody>
        </p:sp>
        <p:sp>
          <p:nvSpPr>
            <p:cNvPr id="34879" name="Line 37"/>
            <p:cNvSpPr>
              <a:spLocks noChangeShapeType="1"/>
            </p:cNvSpPr>
            <p:nvPr/>
          </p:nvSpPr>
          <p:spPr bwMode="auto">
            <a:xfrm>
              <a:off x="192" y="1098"/>
              <a:ext cx="5280" cy="0"/>
            </a:xfrm>
            <a:prstGeom prst="line">
              <a:avLst/>
            </a:prstGeom>
            <a:noFill/>
            <a:ln w="12700">
              <a:solidFill>
                <a:schemeClr val="tx1"/>
              </a:solidFill>
              <a:round/>
              <a:headEnd/>
              <a:tailEnd/>
            </a:ln>
          </p:spPr>
          <p:txBody>
            <a:bodyPr/>
            <a:lstStyle/>
            <a:p>
              <a:endParaRPr lang="ru-RU"/>
            </a:p>
          </p:txBody>
        </p:sp>
        <p:sp>
          <p:nvSpPr>
            <p:cNvPr id="34880" name="Line 38"/>
            <p:cNvSpPr>
              <a:spLocks noChangeShapeType="1"/>
            </p:cNvSpPr>
            <p:nvPr/>
          </p:nvSpPr>
          <p:spPr bwMode="auto">
            <a:xfrm>
              <a:off x="192" y="1524"/>
              <a:ext cx="5280" cy="0"/>
            </a:xfrm>
            <a:prstGeom prst="line">
              <a:avLst/>
            </a:prstGeom>
            <a:noFill/>
            <a:ln w="12700">
              <a:solidFill>
                <a:schemeClr val="tx1"/>
              </a:solidFill>
              <a:round/>
              <a:headEnd/>
              <a:tailEnd/>
            </a:ln>
          </p:spPr>
          <p:txBody>
            <a:bodyPr/>
            <a:lstStyle/>
            <a:p>
              <a:endParaRPr lang="ru-RU"/>
            </a:p>
          </p:txBody>
        </p:sp>
        <p:sp>
          <p:nvSpPr>
            <p:cNvPr id="34881" name="Line 39"/>
            <p:cNvSpPr>
              <a:spLocks noChangeShapeType="1"/>
            </p:cNvSpPr>
            <p:nvPr/>
          </p:nvSpPr>
          <p:spPr bwMode="auto">
            <a:xfrm>
              <a:off x="192" y="1950"/>
              <a:ext cx="5280" cy="0"/>
            </a:xfrm>
            <a:prstGeom prst="line">
              <a:avLst/>
            </a:prstGeom>
            <a:noFill/>
            <a:ln w="12700">
              <a:solidFill>
                <a:schemeClr val="tx1"/>
              </a:solidFill>
              <a:round/>
              <a:headEnd/>
              <a:tailEnd/>
            </a:ln>
          </p:spPr>
          <p:txBody>
            <a:bodyPr/>
            <a:lstStyle/>
            <a:p>
              <a:endParaRPr lang="ru-RU"/>
            </a:p>
          </p:txBody>
        </p:sp>
        <p:sp>
          <p:nvSpPr>
            <p:cNvPr id="34882" name="Line 40"/>
            <p:cNvSpPr>
              <a:spLocks noChangeShapeType="1"/>
            </p:cNvSpPr>
            <p:nvPr/>
          </p:nvSpPr>
          <p:spPr bwMode="auto">
            <a:xfrm>
              <a:off x="192" y="2376"/>
              <a:ext cx="5280" cy="0"/>
            </a:xfrm>
            <a:prstGeom prst="line">
              <a:avLst/>
            </a:prstGeom>
            <a:noFill/>
            <a:ln w="12700">
              <a:solidFill>
                <a:schemeClr val="tx1"/>
              </a:solidFill>
              <a:round/>
              <a:headEnd/>
              <a:tailEnd/>
            </a:ln>
          </p:spPr>
          <p:txBody>
            <a:bodyPr/>
            <a:lstStyle/>
            <a:p>
              <a:endParaRPr lang="ru-RU"/>
            </a:p>
          </p:txBody>
        </p:sp>
        <p:sp>
          <p:nvSpPr>
            <p:cNvPr id="34883" name="Line 41"/>
            <p:cNvSpPr>
              <a:spLocks noChangeShapeType="1"/>
            </p:cNvSpPr>
            <p:nvPr/>
          </p:nvSpPr>
          <p:spPr bwMode="auto">
            <a:xfrm>
              <a:off x="192" y="2802"/>
              <a:ext cx="5280" cy="0"/>
            </a:xfrm>
            <a:prstGeom prst="line">
              <a:avLst/>
            </a:prstGeom>
            <a:noFill/>
            <a:ln w="12700">
              <a:solidFill>
                <a:schemeClr val="tx1"/>
              </a:solidFill>
              <a:round/>
              <a:headEnd/>
              <a:tailEnd/>
            </a:ln>
          </p:spPr>
          <p:txBody>
            <a:bodyPr/>
            <a:lstStyle/>
            <a:p>
              <a:endParaRPr lang="ru-RU"/>
            </a:p>
          </p:txBody>
        </p:sp>
        <p:sp>
          <p:nvSpPr>
            <p:cNvPr id="34884" name="Line 42"/>
            <p:cNvSpPr>
              <a:spLocks noChangeShapeType="1"/>
            </p:cNvSpPr>
            <p:nvPr/>
          </p:nvSpPr>
          <p:spPr bwMode="auto">
            <a:xfrm>
              <a:off x="192" y="3228"/>
              <a:ext cx="5280" cy="0"/>
            </a:xfrm>
            <a:prstGeom prst="line">
              <a:avLst/>
            </a:prstGeom>
            <a:noFill/>
            <a:ln w="12700">
              <a:solidFill>
                <a:schemeClr val="tx1"/>
              </a:solidFill>
              <a:round/>
              <a:headEnd/>
              <a:tailEnd/>
            </a:ln>
          </p:spPr>
          <p:txBody>
            <a:bodyPr/>
            <a:lstStyle/>
            <a:p>
              <a:endParaRPr lang="ru-RU"/>
            </a:p>
          </p:txBody>
        </p:sp>
        <p:sp>
          <p:nvSpPr>
            <p:cNvPr id="34885" name="Line 43"/>
            <p:cNvSpPr>
              <a:spLocks noChangeShapeType="1"/>
            </p:cNvSpPr>
            <p:nvPr/>
          </p:nvSpPr>
          <p:spPr bwMode="auto">
            <a:xfrm>
              <a:off x="192" y="3654"/>
              <a:ext cx="5280" cy="0"/>
            </a:xfrm>
            <a:prstGeom prst="line">
              <a:avLst/>
            </a:prstGeom>
            <a:noFill/>
            <a:ln w="12700">
              <a:solidFill>
                <a:schemeClr val="tx1"/>
              </a:solidFill>
              <a:round/>
              <a:headEnd/>
              <a:tailEnd/>
            </a:ln>
          </p:spPr>
          <p:txBody>
            <a:bodyPr/>
            <a:lstStyle/>
            <a:p>
              <a:endParaRPr lang="ru-RU"/>
            </a:p>
          </p:txBody>
        </p:sp>
        <p:sp>
          <p:nvSpPr>
            <p:cNvPr id="34886" name="Line 44"/>
            <p:cNvSpPr>
              <a:spLocks noChangeShapeType="1"/>
            </p:cNvSpPr>
            <p:nvPr/>
          </p:nvSpPr>
          <p:spPr bwMode="auto">
            <a:xfrm>
              <a:off x="192" y="4080"/>
              <a:ext cx="5280" cy="0"/>
            </a:xfrm>
            <a:prstGeom prst="line">
              <a:avLst/>
            </a:prstGeom>
            <a:noFill/>
            <a:ln w="28575" cap="sq">
              <a:solidFill>
                <a:schemeClr val="tx1"/>
              </a:solidFill>
              <a:round/>
              <a:headEnd/>
              <a:tailEnd/>
            </a:ln>
          </p:spPr>
          <p:txBody>
            <a:bodyPr/>
            <a:lstStyle/>
            <a:p>
              <a:endParaRPr lang="ru-RU"/>
            </a:p>
          </p:txBody>
        </p:sp>
        <p:sp>
          <p:nvSpPr>
            <p:cNvPr id="34887" name="Line 45"/>
            <p:cNvSpPr>
              <a:spLocks noChangeShapeType="1"/>
            </p:cNvSpPr>
            <p:nvPr/>
          </p:nvSpPr>
          <p:spPr bwMode="auto">
            <a:xfrm>
              <a:off x="192" y="672"/>
              <a:ext cx="0" cy="3408"/>
            </a:xfrm>
            <a:prstGeom prst="line">
              <a:avLst/>
            </a:prstGeom>
            <a:noFill/>
            <a:ln w="28575" cap="sq">
              <a:solidFill>
                <a:schemeClr val="tx1"/>
              </a:solidFill>
              <a:round/>
              <a:headEnd/>
              <a:tailEnd/>
            </a:ln>
          </p:spPr>
          <p:txBody>
            <a:bodyPr/>
            <a:lstStyle/>
            <a:p>
              <a:endParaRPr lang="ru-RU"/>
            </a:p>
          </p:txBody>
        </p:sp>
        <p:sp>
          <p:nvSpPr>
            <p:cNvPr id="34888" name="Line 46"/>
            <p:cNvSpPr>
              <a:spLocks noChangeShapeType="1"/>
            </p:cNvSpPr>
            <p:nvPr/>
          </p:nvSpPr>
          <p:spPr bwMode="auto">
            <a:xfrm>
              <a:off x="2688" y="672"/>
              <a:ext cx="0" cy="3408"/>
            </a:xfrm>
            <a:prstGeom prst="line">
              <a:avLst/>
            </a:prstGeom>
            <a:noFill/>
            <a:ln w="12700">
              <a:solidFill>
                <a:schemeClr val="tx1"/>
              </a:solidFill>
              <a:round/>
              <a:headEnd/>
              <a:tailEnd/>
            </a:ln>
          </p:spPr>
          <p:txBody>
            <a:bodyPr/>
            <a:lstStyle/>
            <a:p>
              <a:endParaRPr lang="ru-RU"/>
            </a:p>
          </p:txBody>
        </p:sp>
        <p:sp>
          <p:nvSpPr>
            <p:cNvPr id="34889" name="Line 47"/>
            <p:cNvSpPr>
              <a:spLocks noChangeShapeType="1"/>
            </p:cNvSpPr>
            <p:nvPr/>
          </p:nvSpPr>
          <p:spPr bwMode="auto">
            <a:xfrm>
              <a:off x="3648" y="672"/>
              <a:ext cx="0" cy="3408"/>
            </a:xfrm>
            <a:prstGeom prst="line">
              <a:avLst/>
            </a:prstGeom>
            <a:noFill/>
            <a:ln w="12700">
              <a:solidFill>
                <a:schemeClr val="tx1"/>
              </a:solidFill>
              <a:round/>
              <a:headEnd/>
              <a:tailEnd/>
            </a:ln>
          </p:spPr>
          <p:txBody>
            <a:bodyPr/>
            <a:lstStyle/>
            <a:p>
              <a:endParaRPr lang="ru-RU"/>
            </a:p>
          </p:txBody>
        </p:sp>
        <p:sp>
          <p:nvSpPr>
            <p:cNvPr id="34890" name="Line 48"/>
            <p:cNvSpPr>
              <a:spLocks noChangeShapeType="1"/>
            </p:cNvSpPr>
            <p:nvPr/>
          </p:nvSpPr>
          <p:spPr bwMode="auto">
            <a:xfrm>
              <a:off x="4560" y="672"/>
              <a:ext cx="0" cy="3408"/>
            </a:xfrm>
            <a:prstGeom prst="line">
              <a:avLst/>
            </a:prstGeom>
            <a:noFill/>
            <a:ln w="12700">
              <a:solidFill>
                <a:schemeClr val="tx1"/>
              </a:solidFill>
              <a:round/>
              <a:headEnd/>
              <a:tailEnd/>
            </a:ln>
          </p:spPr>
          <p:txBody>
            <a:bodyPr/>
            <a:lstStyle/>
            <a:p>
              <a:endParaRPr lang="ru-RU"/>
            </a:p>
          </p:txBody>
        </p:sp>
        <p:sp>
          <p:nvSpPr>
            <p:cNvPr id="34891" name="Line 49"/>
            <p:cNvSpPr>
              <a:spLocks noChangeShapeType="1"/>
            </p:cNvSpPr>
            <p:nvPr/>
          </p:nvSpPr>
          <p:spPr bwMode="auto">
            <a:xfrm>
              <a:off x="5472" y="672"/>
              <a:ext cx="0" cy="3408"/>
            </a:xfrm>
            <a:prstGeom prst="line">
              <a:avLst/>
            </a:prstGeom>
            <a:noFill/>
            <a:ln w="28575" cap="sq">
              <a:solidFill>
                <a:schemeClr val="tx1"/>
              </a:solidFill>
              <a:round/>
              <a:headEnd/>
              <a:tailEnd/>
            </a:ln>
          </p:spPr>
          <p:txBody>
            <a:bodyPr/>
            <a:lstStyle/>
            <a:p>
              <a:endParaRPr lang="ru-RU"/>
            </a:p>
          </p:txBody>
        </p:sp>
      </p:grpSp>
      <p:sp>
        <p:nvSpPr>
          <p:cNvPr id="34819" name="Oval 50"/>
          <p:cNvSpPr>
            <a:spLocks noChangeArrowheads="1"/>
          </p:cNvSpPr>
          <p:nvPr/>
        </p:nvSpPr>
        <p:spPr bwMode="auto">
          <a:xfrm>
            <a:off x="4800600" y="19050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0" name="Oval 51"/>
          <p:cNvSpPr>
            <a:spLocks noChangeArrowheads="1"/>
          </p:cNvSpPr>
          <p:nvPr/>
        </p:nvSpPr>
        <p:spPr bwMode="auto">
          <a:xfrm>
            <a:off x="6324600" y="19050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1" name="Oval 52"/>
          <p:cNvSpPr>
            <a:spLocks noChangeArrowheads="1"/>
          </p:cNvSpPr>
          <p:nvPr/>
        </p:nvSpPr>
        <p:spPr bwMode="auto">
          <a:xfrm>
            <a:off x="7848600" y="19050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2" name="Oval 53"/>
          <p:cNvSpPr>
            <a:spLocks noChangeArrowheads="1"/>
          </p:cNvSpPr>
          <p:nvPr/>
        </p:nvSpPr>
        <p:spPr bwMode="auto">
          <a:xfrm>
            <a:off x="4800600" y="32385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3" name="Oval 54"/>
          <p:cNvSpPr>
            <a:spLocks noChangeArrowheads="1"/>
          </p:cNvSpPr>
          <p:nvPr/>
        </p:nvSpPr>
        <p:spPr bwMode="auto">
          <a:xfrm>
            <a:off x="6324600" y="32385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4" name="Oval 55"/>
          <p:cNvSpPr>
            <a:spLocks noChangeArrowheads="1"/>
          </p:cNvSpPr>
          <p:nvPr/>
        </p:nvSpPr>
        <p:spPr bwMode="auto">
          <a:xfrm>
            <a:off x="7848600" y="32385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5" name="Oval 56"/>
          <p:cNvSpPr>
            <a:spLocks noChangeArrowheads="1"/>
          </p:cNvSpPr>
          <p:nvPr/>
        </p:nvSpPr>
        <p:spPr bwMode="auto">
          <a:xfrm>
            <a:off x="7848600" y="46482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6" name="Oval 57"/>
          <p:cNvSpPr>
            <a:spLocks noChangeArrowheads="1"/>
          </p:cNvSpPr>
          <p:nvPr/>
        </p:nvSpPr>
        <p:spPr bwMode="auto">
          <a:xfrm>
            <a:off x="4800600" y="52578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7" name="Oval 58"/>
          <p:cNvSpPr>
            <a:spLocks noChangeArrowheads="1"/>
          </p:cNvSpPr>
          <p:nvPr/>
        </p:nvSpPr>
        <p:spPr bwMode="auto">
          <a:xfrm>
            <a:off x="6324600" y="52578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sp>
        <p:nvSpPr>
          <p:cNvPr id="34828" name="Oval 59"/>
          <p:cNvSpPr>
            <a:spLocks noChangeArrowheads="1"/>
          </p:cNvSpPr>
          <p:nvPr/>
        </p:nvSpPr>
        <p:spPr bwMode="auto">
          <a:xfrm>
            <a:off x="7848600" y="5257800"/>
            <a:ext cx="381000" cy="381000"/>
          </a:xfrm>
          <a:prstGeom prst="ellipse">
            <a:avLst/>
          </a:prstGeom>
          <a:solidFill>
            <a:schemeClr val="accent1"/>
          </a:solidFill>
          <a:ln w="9525">
            <a:solidFill>
              <a:schemeClr val="tx1"/>
            </a:solidFill>
            <a:round/>
            <a:headEnd/>
            <a:tailEnd/>
          </a:ln>
        </p:spPr>
        <p:txBody>
          <a:bodyPr wrap="none" anchor="ctr"/>
          <a:lstStyle/>
          <a:p>
            <a:endParaRPr lang="ru-RU">
              <a:latin typeface="Calibri" pitchFamily="34" charset="0"/>
            </a:endParaRPr>
          </a:p>
        </p:txBody>
      </p:sp>
      <p:pic>
        <p:nvPicPr>
          <p:cNvPr id="34829" name="Picture 60" descr="tr"/>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48400" y="2514600"/>
            <a:ext cx="533400" cy="468313"/>
          </a:xfrm>
          <a:prstGeom prst="rect">
            <a:avLst/>
          </a:prstGeom>
          <a:noFill/>
          <a:ln w="9525">
            <a:noFill/>
            <a:miter lim="800000"/>
            <a:headEnd/>
            <a:tailEnd/>
          </a:ln>
        </p:spPr>
      </p:pic>
      <p:pic>
        <p:nvPicPr>
          <p:cNvPr id="34830" name="Picture 61" descr="tr"/>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772400" y="2514600"/>
            <a:ext cx="533400" cy="468313"/>
          </a:xfrm>
          <a:prstGeom prst="rect">
            <a:avLst/>
          </a:prstGeom>
          <a:noFill/>
          <a:ln w="9525">
            <a:noFill/>
            <a:miter lim="800000"/>
            <a:headEnd/>
            <a:tailEnd/>
          </a:ln>
        </p:spPr>
      </p:pic>
      <p:pic>
        <p:nvPicPr>
          <p:cNvPr id="34831" name="Picture 62" descr="tr"/>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48400" y="3886200"/>
            <a:ext cx="533400" cy="468313"/>
          </a:xfrm>
          <a:prstGeom prst="rect">
            <a:avLst/>
          </a:prstGeom>
          <a:noFill/>
          <a:ln w="9525">
            <a:noFill/>
            <a:miter lim="800000"/>
            <a:headEnd/>
            <a:tailEnd/>
          </a:ln>
        </p:spPr>
      </p:pic>
      <p:pic>
        <p:nvPicPr>
          <p:cNvPr id="34832" name="Picture 63" descr="tr"/>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724400" y="3886200"/>
            <a:ext cx="533400" cy="468313"/>
          </a:xfrm>
          <a:prstGeom prst="rect">
            <a:avLst/>
          </a:prstGeom>
          <a:noFill/>
          <a:ln w="9525">
            <a:noFill/>
            <a:miter lim="800000"/>
            <a:headEnd/>
            <a:tailEnd/>
          </a:ln>
        </p:spPr>
      </p:pic>
      <p:pic>
        <p:nvPicPr>
          <p:cNvPr id="34833" name="Picture 64" descr="tr"/>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724400" y="5867400"/>
            <a:ext cx="533400" cy="468313"/>
          </a:xfrm>
          <a:prstGeom prst="rect">
            <a:avLst/>
          </a:prstGeom>
          <a:noFill/>
          <a:ln w="9525">
            <a:noFill/>
            <a:miter lim="800000"/>
            <a:headEnd/>
            <a:tailEnd/>
          </a:ln>
        </p:spPr>
      </p:pic>
      <p:sp>
        <p:nvSpPr>
          <p:cNvPr id="34834" name="Rectangle 65"/>
          <p:cNvSpPr>
            <a:spLocks noChangeArrowheads="1"/>
          </p:cNvSpPr>
          <p:nvPr/>
        </p:nvSpPr>
        <p:spPr bwMode="auto">
          <a:xfrm>
            <a:off x="395288" y="1052513"/>
            <a:ext cx="3810000" cy="701675"/>
          </a:xfrm>
          <a:prstGeom prst="rect">
            <a:avLst/>
          </a:prstGeom>
          <a:noFill/>
          <a:ln w="9525">
            <a:noFill/>
            <a:miter lim="800000"/>
            <a:headEnd/>
            <a:tailEnd/>
          </a:ln>
        </p:spPr>
        <p:txBody>
          <a:bodyPr>
            <a:spAutoFit/>
          </a:bodyPr>
          <a:lstStyle/>
          <a:p>
            <a:pPr eaLnBrk="0" hangingPunct="0"/>
            <a:r>
              <a:rPr lang="ro-RO" sz="2000">
                <a:latin typeface="Calibri" pitchFamily="34" charset="0"/>
              </a:rPr>
              <a:t>Factori de risc/protectori pentru adolescenţi</a:t>
            </a:r>
            <a:endParaRPr lang="en-GB" sz="3200">
              <a:latin typeface="Calibri" pitchFamily="34" charset="0"/>
            </a:endParaRPr>
          </a:p>
        </p:txBody>
      </p:sp>
      <p:sp>
        <p:nvSpPr>
          <p:cNvPr id="34835" name="Rectangle 66"/>
          <p:cNvSpPr>
            <a:spLocks noChangeArrowheads="1"/>
          </p:cNvSpPr>
          <p:nvPr/>
        </p:nvSpPr>
        <p:spPr bwMode="auto">
          <a:xfrm>
            <a:off x="4267200" y="1143000"/>
            <a:ext cx="1524000" cy="641350"/>
          </a:xfrm>
          <a:prstGeom prst="rect">
            <a:avLst/>
          </a:prstGeom>
          <a:noFill/>
          <a:ln w="9525">
            <a:noFill/>
            <a:miter lim="800000"/>
            <a:headEnd/>
            <a:tailEnd/>
          </a:ln>
        </p:spPr>
        <p:txBody>
          <a:bodyPr>
            <a:spAutoFit/>
          </a:bodyPr>
          <a:lstStyle/>
          <a:p>
            <a:pPr algn="ctr" eaLnBrk="0" hangingPunct="0"/>
            <a:r>
              <a:rPr lang="en-GB" b="1">
                <a:latin typeface="Calibri" pitchFamily="34" charset="0"/>
              </a:rPr>
              <a:t>Sex</a:t>
            </a:r>
            <a:r>
              <a:rPr lang="ro-RO" b="1">
                <a:latin typeface="Calibri" pitchFamily="34" charset="0"/>
              </a:rPr>
              <a:t> Precoce</a:t>
            </a:r>
            <a:endParaRPr lang="en-GB" sz="3200" b="1">
              <a:latin typeface="Comic Sans MS" pitchFamily="66" charset="0"/>
            </a:endParaRPr>
          </a:p>
        </p:txBody>
      </p:sp>
      <p:sp>
        <p:nvSpPr>
          <p:cNvPr id="34836" name="Rectangle 67"/>
          <p:cNvSpPr>
            <a:spLocks noChangeArrowheads="1"/>
          </p:cNvSpPr>
          <p:nvPr/>
        </p:nvSpPr>
        <p:spPr bwMode="auto">
          <a:xfrm>
            <a:off x="5867400" y="1143000"/>
            <a:ext cx="1371600" cy="641350"/>
          </a:xfrm>
          <a:prstGeom prst="rect">
            <a:avLst/>
          </a:prstGeom>
          <a:noFill/>
          <a:ln w="9525">
            <a:noFill/>
            <a:miter lim="800000"/>
            <a:headEnd/>
            <a:tailEnd/>
          </a:ln>
        </p:spPr>
        <p:txBody>
          <a:bodyPr>
            <a:spAutoFit/>
          </a:bodyPr>
          <a:lstStyle/>
          <a:p>
            <a:pPr algn="ctr" eaLnBrk="0" hangingPunct="0"/>
            <a:r>
              <a:rPr lang="ro-RO" b="1">
                <a:latin typeface="Calibri" pitchFamily="34" charset="0"/>
              </a:rPr>
              <a:t>Abuzul de substanţe</a:t>
            </a:r>
            <a:endParaRPr lang="en-GB" b="1">
              <a:latin typeface="Calibri" pitchFamily="34" charset="0"/>
            </a:endParaRPr>
          </a:p>
        </p:txBody>
      </p:sp>
      <p:sp>
        <p:nvSpPr>
          <p:cNvPr id="34837" name="Rectangle 68"/>
          <p:cNvSpPr>
            <a:spLocks noChangeArrowheads="1"/>
          </p:cNvSpPr>
          <p:nvPr/>
        </p:nvSpPr>
        <p:spPr bwMode="auto">
          <a:xfrm>
            <a:off x="7239000" y="1219200"/>
            <a:ext cx="1524000" cy="396875"/>
          </a:xfrm>
          <a:prstGeom prst="rect">
            <a:avLst/>
          </a:prstGeom>
          <a:noFill/>
          <a:ln w="9525">
            <a:noFill/>
            <a:miter lim="800000"/>
            <a:headEnd/>
            <a:tailEnd/>
          </a:ln>
        </p:spPr>
        <p:txBody>
          <a:bodyPr>
            <a:spAutoFit/>
          </a:bodyPr>
          <a:lstStyle/>
          <a:p>
            <a:pPr algn="ctr" eaLnBrk="0" hangingPunct="0"/>
            <a:r>
              <a:rPr lang="en-GB" sz="2000">
                <a:latin typeface="Calibri" pitchFamily="34" charset="0"/>
              </a:rPr>
              <a:t>Depre</a:t>
            </a:r>
            <a:r>
              <a:rPr lang="ro-RO" sz="2000">
                <a:latin typeface="Calibri" pitchFamily="34" charset="0"/>
              </a:rPr>
              <a:t>sia</a:t>
            </a:r>
            <a:endParaRPr lang="en-GB" sz="3200">
              <a:latin typeface="Comic Sans MS" pitchFamily="66" charset="0"/>
            </a:endParaRPr>
          </a:p>
        </p:txBody>
      </p:sp>
      <p:sp>
        <p:nvSpPr>
          <p:cNvPr id="34838" name="Rectangle 69"/>
          <p:cNvSpPr>
            <a:spLocks noChangeArrowheads="1"/>
          </p:cNvSpPr>
          <p:nvPr/>
        </p:nvSpPr>
        <p:spPr bwMode="auto">
          <a:xfrm>
            <a:off x="381000" y="1752600"/>
            <a:ext cx="3810000" cy="336550"/>
          </a:xfrm>
          <a:prstGeom prst="rect">
            <a:avLst/>
          </a:prstGeom>
          <a:noFill/>
          <a:ln w="9525">
            <a:noFill/>
            <a:miter lim="800000"/>
            <a:headEnd/>
            <a:tailEnd/>
          </a:ln>
        </p:spPr>
        <p:txBody>
          <a:bodyPr>
            <a:spAutoFit/>
          </a:bodyPr>
          <a:lstStyle/>
          <a:p>
            <a:pPr eaLnBrk="0" hangingPunct="0"/>
            <a:r>
              <a:rPr lang="ro-RO" sz="1600">
                <a:latin typeface="Calibri" pitchFamily="34" charset="0"/>
              </a:rPr>
              <a:t>Relaţia positivă cu părinţii</a:t>
            </a:r>
            <a:endParaRPr lang="en-GB" sz="3200">
              <a:latin typeface="Comic Sans MS" pitchFamily="66" charset="0"/>
            </a:endParaRPr>
          </a:p>
        </p:txBody>
      </p:sp>
      <p:sp>
        <p:nvSpPr>
          <p:cNvPr id="34839" name="Rectangle 70"/>
          <p:cNvSpPr>
            <a:spLocks noChangeArrowheads="1"/>
          </p:cNvSpPr>
          <p:nvPr/>
        </p:nvSpPr>
        <p:spPr bwMode="auto">
          <a:xfrm>
            <a:off x="381000" y="4495800"/>
            <a:ext cx="3733800" cy="581025"/>
          </a:xfrm>
          <a:prstGeom prst="rect">
            <a:avLst/>
          </a:prstGeom>
          <a:noFill/>
          <a:ln w="9525">
            <a:noFill/>
            <a:miter lim="800000"/>
            <a:headEnd/>
            <a:tailEnd/>
          </a:ln>
        </p:spPr>
        <p:txBody>
          <a:bodyPr>
            <a:spAutoFit/>
          </a:bodyPr>
          <a:lstStyle/>
          <a:p>
            <a:pPr eaLnBrk="0" hangingPunct="0"/>
            <a:r>
              <a:rPr lang="ro-RO" sz="1600">
                <a:latin typeface="Calibri" pitchFamily="34" charset="0"/>
              </a:rPr>
              <a:t>Relaţia positivă cu adulţii din comunitate</a:t>
            </a:r>
            <a:endParaRPr lang="en-GB" sz="1600">
              <a:latin typeface="Comic Sans MS" pitchFamily="66" charset="0"/>
            </a:endParaRPr>
          </a:p>
        </p:txBody>
      </p:sp>
      <p:sp>
        <p:nvSpPr>
          <p:cNvPr id="34840" name="Rectangle 71"/>
          <p:cNvSpPr>
            <a:spLocks noChangeArrowheads="1"/>
          </p:cNvSpPr>
          <p:nvPr/>
        </p:nvSpPr>
        <p:spPr bwMode="auto">
          <a:xfrm>
            <a:off x="381000" y="5867400"/>
            <a:ext cx="3810000" cy="581025"/>
          </a:xfrm>
          <a:prstGeom prst="rect">
            <a:avLst/>
          </a:prstGeom>
          <a:noFill/>
          <a:ln w="9525">
            <a:noFill/>
            <a:miter lim="800000"/>
            <a:headEnd/>
            <a:tailEnd/>
          </a:ln>
        </p:spPr>
        <p:txBody>
          <a:bodyPr>
            <a:spAutoFit/>
          </a:bodyPr>
          <a:lstStyle/>
          <a:p>
            <a:pPr eaLnBrk="0" hangingPunct="0"/>
            <a:r>
              <a:rPr lang="ro-RO" sz="1600">
                <a:latin typeface="Calibri" pitchFamily="34" charset="0"/>
              </a:rPr>
              <a:t>Angajarea in alte comportamente riscante</a:t>
            </a:r>
            <a:endParaRPr lang="en-GB" sz="3200">
              <a:latin typeface="Comic Sans MS" pitchFamily="66" charset="0"/>
            </a:endParaRPr>
          </a:p>
        </p:txBody>
      </p:sp>
      <p:sp>
        <p:nvSpPr>
          <p:cNvPr id="34841" name="Rectangle 72"/>
          <p:cNvSpPr>
            <a:spLocks noChangeArrowheads="1"/>
          </p:cNvSpPr>
          <p:nvPr/>
        </p:nvSpPr>
        <p:spPr bwMode="auto">
          <a:xfrm>
            <a:off x="381000" y="2590800"/>
            <a:ext cx="3810000" cy="336550"/>
          </a:xfrm>
          <a:prstGeom prst="rect">
            <a:avLst/>
          </a:prstGeom>
          <a:noFill/>
          <a:ln w="9525">
            <a:noFill/>
            <a:miter lim="800000"/>
            <a:headEnd/>
            <a:tailEnd/>
          </a:ln>
        </p:spPr>
        <p:txBody>
          <a:bodyPr>
            <a:spAutoFit/>
          </a:bodyPr>
          <a:lstStyle/>
          <a:p>
            <a:pPr eaLnBrk="0" hangingPunct="0"/>
            <a:r>
              <a:rPr lang="ro-RO" sz="1600">
                <a:latin typeface="Calibri" pitchFamily="34" charset="0"/>
              </a:rPr>
              <a:t>Conflicte în familie</a:t>
            </a:r>
            <a:endParaRPr lang="en-GB" sz="3200">
              <a:latin typeface="Comic Sans MS" pitchFamily="66" charset="0"/>
            </a:endParaRPr>
          </a:p>
        </p:txBody>
      </p:sp>
      <p:sp>
        <p:nvSpPr>
          <p:cNvPr id="34842" name="Rectangle 73"/>
          <p:cNvSpPr>
            <a:spLocks noChangeArrowheads="1"/>
          </p:cNvSpPr>
          <p:nvPr/>
        </p:nvSpPr>
        <p:spPr bwMode="auto">
          <a:xfrm>
            <a:off x="381000" y="3276600"/>
            <a:ext cx="3810000" cy="336550"/>
          </a:xfrm>
          <a:prstGeom prst="rect">
            <a:avLst/>
          </a:prstGeom>
          <a:noFill/>
          <a:ln w="9525">
            <a:noFill/>
            <a:miter lim="800000"/>
            <a:headEnd/>
            <a:tailEnd/>
          </a:ln>
        </p:spPr>
        <p:txBody>
          <a:bodyPr>
            <a:spAutoFit/>
          </a:bodyPr>
          <a:lstStyle/>
          <a:p>
            <a:pPr eaLnBrk="0" hangingPunct="0"/>
            <a:r>
              <a:rPr lang="ro-RO" sz="1600">
                <a:latin typeface="Calibri" pitchFamily="34" charset="0"/>
              </a:rPr>
              <a:t>Mediu scolar positiv</a:t>
            </a:r>
            <a:endParaRPr lang="en-GB" sz="3200">
              <a:latin typeface="Calibri" pitchFamily="34" charset="0"/>
            </a:endParaRPr>
          </a:p>
        </p:txBody>
      </p:sp>
      <p:sp>
        <p:nvSpPr>
          <p:cNvPr id="34843" name="Rectangle 74"/>
          <p:cNvSpPr>
            <a:spLocks noChangeArrowheads="1"/>
          </p:cNvSpPr>
          <p:nvPr/>
        </p:nvSpPr>
        <p:spPr bwMode="auto">
          <a:xfrm>
            <a:off x="381000" y="3886200"/>
            <a:ext cx="3810000" cy="336550"/>
          </a:xfrm>
          <a:prstGeom prst="rect">
            <a:avLst/>
          </a:prstGeom>
          <a:noFill/>
          <a:ln w="9525">
            <a:noFill/>
            <a:miter lim="800000"/>
            <a:headEnd/>
            <a:tailEnd/>
          </a:ln>
        </p:spPr>
        <p:txBody>
          <a:bodyPr>
            <a:spAutoFit/>
          </a:bodyPr>
          <a:lstStyle/>
          <a:p>
            <a:pPr eaLnBrk="0" hangingPunct="0"/>
            <a:r>
              <a:rPr lang="ro-RO" sz="1600">
                <a:latin typeface="Calibri" pitchFamily="34" charset="0"/>
              </a:rPr>
              <a:t>Prieteni ce au roluri de modele negative</a:t>
            </a:r>
            <a:endParaRPr lang="en-GB" sz="3200">
              <a:latin typeface="Comic Sans MS" pitchFamily="66" charset="0"/>
            </a:endParaRPr>
          </a:p>
        </p:txBody>
      </p:sp>
      <p:sp>
        <p:nvSpPr>
          <p:cNvPr id="34844" name="Rectangle 75"/>
          <p:cNvSpPr>
            <a:spLocks noChangeArrowheads="1"/>
          </p:cNvSpPr>
          <p:nvPr/>
        </p:nvSpPr>
        <p:spPr bwMode="auto">
          <a:xfrm>
            <a:off x="381000" y="5257800"/>
            <a:ext cx="3810000" cy="336550"/>
          </a:xfrm>
          <a:prstGeom prst="rect">
            <a:avLst/>
          </a:prstGeom>
          <a:noFill/>
          <a:ln w="9525">
            <a:noFill/>
            <a:miter lim="800000"/>
            <a:headEnd/>
            <a:tailEnd/>
          </a:ln>
        </p:spPr>
        <p:txBody>
          <a:bodyPr>
            <a:spAutoFit/>
          </a:bodyPr>
          <a:lstStyle/>
          <a:p>
            <a:pPr eaLnBrk="0" hangingPunct="0"/>
            <a:r>
              <a:rPr lang="ro-RO" sz="1600">
                <a:latin typeface="Calibri" pitchFamily="34" charset="0"/>
              </a:rPr>
              <a:t>Posedarea credinţelor spirituale</a:t>
            </a:r>
            <a:endParaRPr lang="en-GB" sz="3200">
              <a:latin typeface="Comic Sans MS" pitchFamily="66" charset="0"/>
            </a:endParaRPr>
          </a:p>
        </p:txBody>
      </p:sp>
      <p:sp>
        <p:nvSpPr>
          <p:cNvPr id="34845" name="Rectangle 76"/>
          <p:cNvSpPr>
            <a:spLocks noChangeArrowheads="1"/>
          </p:cNvSpPr>
          <p:nvPr/>
        </p:nvSpPr>
        <p:spPr bwMode="auto">
          <a:xfrm>
            <a:off x="304800" y="6521450"/>
            <a:ext cx="4419600" cy="274638"/>
          </a:xfrm>
          <a:prstGeom prst="rect">
            <a:avLst/>
          </a:prstGeom>
          <a:noFill/>
          <a:ln w="9525">
            <a:noFill/>
            <a:miter lim="800000"/>
            <a:headEnd/>
            <a:tailEnd/>
          </a:ln>
        </p:spPr>
        <p:txBody>
          <a:bodyPr>
            <a:spAutoFit/>
          </a:bodyPr>
          <a:lstStyle/>
          <a:p>
            <a:pPr eaLnBrk="0" hangingPunct="0"/>
            <a:r>
              <a:rPr lang="en-GB" sz="1200" b="1" i="1">
                <a:solidFill>
                  <a:schemeClr val="accent2"/>
                </a:solidFill>
                <a:latin typeface="Comic Sans MS" pitchFamily="66" charset="0"/>
              </a:rPr>
              <a:t>*”Broadening the Horizon” Evidence from 52 countries </a:t>
            </a:r>
            <a:endParaRPr lang="en-GB" sz="1200" b="1" i="1">
              <a:solidFill>
                <a:srgbClr val="FF3300"/>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b="1" smtClean="0">
                <a:solidFill>
                  <a:srgbClr val="FF0000"/>
                </a:solidFill>
              </a:rPr>
              <a:t>SUMARUL PREZENTARII</a:t>
            </a:r>
          </a:p>
        </p:txBody>
      </p:sp>
      <p:sp>
        <p:nvSpPr>
          <p:cNvPr id="17410" name="TextBox 2"/>
          <p:cNvSpPr txBox="1">
            <a:spLocks noChangeArrowheads="1"/>
          </p:cNvSpPr>
          <p:nvPr/>
        </p:nvSpPr>
        <p:spPr bwMode="auto">
          <a:xfrm>
            <a:off x="685800" y="1447800"/>
            <a:ext cx="8001000" cy="4524375"/>
          </a:xfrm>
          <a:prstGeom prst="rect">
            <a:avLst/>
          </a:prstGeom>
          <a:noFill/>
          <a:ln w="9525">
            <a:noFill/>
            <a:miter lim="800000"/>
            <a:headEnd/>
            <a:tailEnd/>
          </a:ln>
        </p:spPr>
        <p:txBody>
          <a:bodyPr>
            <a:spAutoFit/>
          </a:bodyPr>
          <a:lstStyle/>
          <a:p>
            <a:r>
              <a:rPr lang="ro-RO" sz="3200" b="1">
                <a:solidFill>
                  <a:srgbClr val="0000FF"/>
                </a:solidFill>
                <a:latin typeface="Calibri" pitchFamily="34" charset="0"/>
              </a:rPr>
              <a:t> - Cine sunt adolescenții actuali</a:t>
            </a:r>
          </a:p>
          <a:p>
            <a:endParaRPr lang="ro-RO" sz="3200" b="1">
              <a:solidFill>
                <a:srgbClr val="0000FF"/>
              </a:solidFill>
              <a:latin typeface="Calibri" pitchFamily="34" charset="0"/>
            </a:endParaRPr>
          </a:p>
          <a:p>
            <a:pPr>
              <a:buFontTx/>
              <a:buChar char="-"/>
            </a:pPr>
            <a:r>
              <a:rPr lang="ro-RO" sz="3200" b="1">
                <a:solidFill>
                  <a:srgbClr val="0000FF"/>
                </a:solidFill>
                <a:latin typeface="Calibri" pitchFamily="34" charset="0"/>
              </a:rPr>
              <a:t> Indicatori sănătății sexual-reproductive ale adolescenților</a:t>
            </a:r>
          </a:p>
          <a:p>
            <a:endParaRPr lang="ro-RO" sz="3200" b="1">
              <a:solidFill>
                <a:srgbClr val="0000FF"/>
              </a:solidFill>
              <a:latin typeface="Calibri" pitchFamily="34" charset="0"/>
            </a:endParaRPr>
          </a:p>
          <a:p>
            <a:pPr>
              <a:buFontTx/>
              <a:buChar char="-"/>
            </a:pPr>
            <a:r>
              <a:rPr lang="ro-RO" sz="3200" b="1">
                <a:solidFill>
                  <a:srgbClr val="0000FF"/>
                </a:solidFill>
                <a:latin typeface="Calibri" pitchFamily="34" charset="0"/>
              </a:rPr>
              <a:t> Drepturile de bază a adoelscenților referitor la sănătate </a:t>
            </a:r>
          </a:p>
          <a:p>
            <a:endParaRPr lang="ro-RO" sz="3200" b="1">
              <a:solidFill>
                <a:srgbClr val="0000FF"/>
              </a:solidFill>
              <a:latin typeface="Calibri" pitchFamily="34" charset="0"/>
            </a:endParaRPr>
          </a:p>
          <a:p>
            <a:pPr>
              <a:buFontTx/>
              <a:buChar char="-"/>
            </a:pPr>
            <a:r>
              <a:rPr lang="ro-RO" sz="3200" b="1">
                <a:solidFill>
                  <a:srgbClr val="0000FF"/>
                </a:solidFill>
                <a:latin typeface="Calibri" pitchFamily="34" charset="0"/>
              </a:rPr>
              <a:t> Factorii de risc și protecție a adolescenților</a:t>
            </a:r>
          </a:p>
        </p:txBody>
      </p:sp>
      <p:pic>
        <p:nvPicPr>
          <p:cNvPr id="17411" name="Picture 3"/>
          <p:cNvPicPr>
            <a:picLocks noChangeAspect="1" noChangeArrowheads="1"/>
          </p:cNvPicPr>
          <p:nvPr/>
        </p:nvPicPr>
        <p:blipFill>
          <a:blip r:embed="rId2"/>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850" y="457200"/>
            <a:ext cx="8820150" cy="884238"/>
          </a:xfrm>
        </p:spPr>
        <p:txBody>
          <a:bodyPr rtlCol="0">
            <a:normAutofit fontScale="90000"/>
          </a:bodyPr>
          <a:lstStyle/>
          <a:p>
            <a:pPr fontAlgn="auto">
              <a:spcAft>
                <a:spcPts val="0"/>
              </a:spcAft>
              <a:defRPr/>
            </a:pPr>
            <a:r>
              <a:rPr lang="ro-RO" sz="3600" b="1" smtClean="0"/>
              <a:t>Intervenţii bazate pe evidenţe în sănătatea adolescenţilor</a:t>
            </a:r>
            <a:endParaRPr lang="en-GB" sz="3200" b="1" smtClean="0"/>
          </a:p>
        </p:txBody>
      </p:sp>
      <p:sp>
        <p:nvSpPr>
          <p:cNvPr id="36866" name="Rectangle 3"/>
          <p:cNvSpPr>
            <a:spLocks noGrp="1" noChangeArrowheads="1"/>
          </p:cNvSpPr>
          <p:nvPr>
            <p:ph type="body" sz="half" idx="1"/>
          </p:nvPr>
        </p:nvSpPr>
        <p:spPr>
          <a:xfrm>
            <a:off x="323850" y="1412875"/>
            <a:ext cx="5086350" cy="4987925"/>
          </a:xfrm>
        </p:spPr>
        <p:txBody>
          <a:bodyPr/>
          <a:lstStyle/>
          <a:p>
            <a:pPr marL="0" indent="0">
              <a:buFontTx/>
              <a:buNone/>
            </a:pPr>
            <a:r>
              <a:rPr lang="ro-RO" sz="2800" b="1" smtClean="0">
                <a:solidFill>
                  <a:srgbClr val="003399"/>
                </a:solidFill>
              </a:rPr>
              <a:t>Prevenirea</a:t>
            </a:r>
            <a:r>
              <a:rPr lang="en-GB" sz="2800" b="1" smtClean="0">
                <a:solidFill>
                  <a:srgbClr val="003399"/>
                </a:solidFill>
              </a:rPr>
              <a:t> HIV </a:t>
            </a:r>
            <a:r>
              <a:rPr lang="ro-RO" sz="2800" b="1" smtClean="0">
                <a:solidFill>
                  <a:srgbClr val="003399"/>
                </a:solidFill>
              </a:rPr>
              <a:t>la tineri</a:t>
            </a:r>
            <a:endParaRPr lang="en-GB" sz="2800" b="1" smtClean="0">
              <a:solidFill>
                <a:srgbClr val="003399"/>
              </a:solidFill>
            </a:endParaRPr>
          </a:p>
          <a:p>
            <a:pPr marL="0" indent="0">
              <a:buFontTx/>
              <a:buNone/>
            </a:pPr>
            <a:r>
              <a:rPr lang="ro-RO" sz="2800" b="1" i="1" smtClean="0"/>
              <a:t>În instituţiile de învăţământ:</a:t>
            </a:r>
          </a:p>
          <a:p>
            <a:pPr marL="0" indent="0">
              <a:spcBef>
                <a:spcPct val="0"/>
              </a:spcBef>
              <a:buFont typeface="Wingdings" pitchFamily="2" charset="2"/>
              <a:buNone/>
            </a:pPr>
            <a:r>
              <a:rPr lang="ro-RO" sz="2400" smtClean="0"/>
              <a:t>Educaţia sexuală în baza curiculei şcolare şi formarea deprinderilor de comportament sigur, realisată de adulti </a:t>
            </a:r>
            <a:r>
              <a:rPr lang="en-GB" sz="2400" smtClean="0"/>
              <a:t>+/- peer</a:t>
            </a:r>
            <a:r>
              <a:rPr lang="ro-RO" sz="2400" smtClean="0"/>
              <a:t>i, cu caracteristice specifice (elaborarea curriculei, conţinutul, implementarea) </a:t>
            </a:r>
            <a:r>
              <a:rPr lang="en-GB" sz="2400" smtClean="0"/>
              <a:t>*</a:t>
            </a:r>
          </a:p>
          <a:p>
            <a:pPr marL="0" indent="0">
              <a:spcBef>
                <a:spcPct val="0"/>
              </a:spcBef>
              <a:buFont typeface="Wingdings" pitchFamily="2" charset="2"/>
              <a:buNone/>
            </a:pPr>
            <a:endParaRPr lang="en-GB" sz="2400" smtClean="0"/>
          </a:p>
          <a:p>
            <a:pPr marL="0" indent="0">
              <a:spcBef>
                <a:spcPct val="0"/>
              </a:spcBef>
              <a:buFont typeface="Wingdings" pitchFamily="2" charset="2"/>
              <a:buNone/>
            </a:pPr>
            <a:endParaRPr lang="en-GB" sz="2400" smtClean="0"/>
          </a:p>
          <a:p>
            <a:pPr marL="0" indent="0">
              <a:spcBef>
                <a:spcPct val="0"/>
              </a:spcBef>
              <a:buFont typeface="Wingdings" pitchFamily="2" charset="2"/>
              <a:buNone/>
            </a:pPr>
            <a:r>
              <a:rPr lang="en-GB" sz="2400" smtClean="0"/>
              <a:t>*</a:t>
            </a:r>
            <a:r>
              <a:rPr lang="en-GB" sz="1800" b="1" i="1" smtClean="0"/>
              <a:t>s-au evaluat practicile cele de mai eficiente at</a:t>
            </a:r>
            <a:r>
              <a:rPr lang="ro-RO" sz="1800" b="1" i="1" smtClean="0"/>
              <a:t>ât ca consinut cât şi implementare</a:t>
            </a:r>
            <a:endParaRPr lang="en-GB" sz="1800" b="1" i="1" smtClean="0"/>
          </a:p>
        </p:txBody>
      </p:sp>
      <p:pic>
        <p:nvPicPr>
          <p:cNvPr id="36867" name="Picture 4"/>
          <p:cNvPicPr>
            <a:picLocks noChangeAspect="1" noChangeArrowheads="1"/>
          </p:cNvPicPr>
          <p:nvPr>
            <p:ph sz="half" idx="2"/>
          </p:nvPr>
        </p:nvPicPr>
        <p:blipFill>
          <a:blip r:embed="rId3"/>
          <a:srcRect/>
          <a:stretch>
            <a:fillRect/>
          </a:stretch>
        </p:blipFill>
        <p:spPr>
          <a:xfrm>
            <a:off x="5410200" y="1524000"/>
            <a:ext cx="3536950" cy="518160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850" y="457200"/>
            <a:ext cx="8820150" cy="884238"/>
          </a:xfrm>
        </p:spPr>
        <p:txBody>
          <a:bodyPr rtlCol="0">
            <a:normAutofit fontScale="90000"/>
          </a:bodyPr>
          <a:lstStyle/>
          <a:p>
            <a:pPr fontAlgn="auto">
              <a:spcAft>
                <a:spcPts val="0"/>
              </a:spcAft>
              <a:defRPr/>
            </a:pPr>
            <a:r>
              <a:rPr lang="ro-RO" sz="3600" b="1" smtClean="0"/>
              <a:t>Intervenţii bazate pe evidenţe în sănătatea adolescenţilor</a:t>
            </a:r>
            <a:endParaRPr lang="en-GB" sz="3200" b="1" smtClean="0"/>
          </a:p>
        </p:txBody>
      </p:sp>
      <p:sp>
        <p:nvSpPr>
          <p:cNvPr id="38914" name="Rectangle 3"/>
          <p:cNvSpPr>
            <a:spLocks noGrp="1" noChangeArrowheads="1"/>
          </p:cNvSpPr>
          <p:nvPr>
            <p:ph type="body" sz="half" idx="1"/>
          </p:nvPr>
        </p:nvSpPr>
        <p:spPr>
          <a:xfrm>
            <a:off x="323850" y="1412875"/>
            <a:ext cx="5086350" cy="4987925"/>
          </a:xfrm>
        </p:spPr>
        <p:txBody>
          <a:bodyPr/>
          <a:lstStyle/>
          <a:p>
            <a:pPr marL="0" indent="0">
              <a:buFontTx/>
              <a:buNone/>
            </a:pPr>
            <a:r>
              <a:rPr lang="ro-RO" sz="2000" b="1" smtClean="0">
                <a:solidFill>
                  <a:srgbClr val="003399"/>
                </a:solidFill>
              </a:rPr>
              <a:t>Prevenirea</a:t>
            </a:r>
            <a:r>
              <a:rPr lang="en-GB" sz="2000" b="1" smtClean="0">
                <a:solidFill>
                  <a:srgbClr val="003399"/>
                </a:solidFill>
              </a:rPr>
              <a:t> HIV </a:t>
            </a:r>
            <a:r>
              <a:rPr lang="ro-RO" sz="2000" b="1" smtClean="0">
                <a:solidFill>
                  <a:srgbClr val="003399"/>
                </a:solidFill>
              </a:rPr>
              <a:t>la tineri</a:t>
            </a:r>
            <a:endParaRPr lang="en-GB" sz="2000" b="1" smtClean="0">
              <a:solidFill>
                <a:srgbClr val="003399"/>
              </a:solidFill>
            </a:endParaRPr>
          </a:p>
          <a:p>
            <a:pPr marL="0" indent="0">
              <a:buFontTx/>
              <a:buNone/>
            </a:pPr>
            <a:r>
              <a:rPr lang="ro-RO" sz="2000" b="1" i="1" smtClean="0"/>
              <a:t>Serviciile de sănătate:</a:t>
            </a:r>
          </a:p>
          <a:p>
            <a:pPr marL="0" indent="0">
              <a:spcBef>
                <a:spcPct val="0"/>
              </a:spcBef>
              <a:buFont typeface="Wingdings" pitchFamily="2" charset="2"/>
              <a:buNone/>
            </a:pPr>
            <a:r>
              <a:rPr lang="ro-RO" sz="2000" smtClean="0"/>
              <a:t>Instruirea prestatorilor de servicii şi clinicienilor, organizarea corespunzătoare a facilităţilor de prestare a serviciilor, şi acţiunile de la nivelul comunităţii de a genera cererea</a:t>
            </a:r>
          </a:p>
          <a:p>
            <a:pPr marL="0" indent="0">
              <a:spcBef>
                <a:spcPct val="0"/>
              </a:spcBef>
              <a:buFont typeface="Wingdings" pitchFamily="2" charset="2"/>
              <a:buNone/>
            </a:pPr>
            <a:endParaRPr lang="en-GB" sz="2000" b="1" i="1" smtClean="0"/>
          </a:p>
          <a:p>
            <a:pPr marL="0" indent="0">
              <a:spcBef>
                <a:spcPct val="0"/>
              </a:spcBef>
              <a:buFont typeface="Wingdings" pitchFamily="2" charset="2"/>
              <a:buNone/>
            </a:pPr>
            <a:endParaRPr lang="en-GB" sz="2000" b="1" i="1" smtClean="0"/>
          </a:p>
          <a:p>
            <a:pPr marL="0" indent="0">
              <a:spcBef>
                <a:spcPct val="0"/>
              </a:spcBef>
              <a:buFont typeface="Wingdings" pitchFamily="2" charset="2"/>
              <a:buNone/>
            </a:pPr>
            <a:r>
              <a:rPr lang="ro-RO" sz="2000" b="1" i="1" smtClean="0"/>
              <a:t>Mass-media</a:t>
            </a:r>
            <a:endParaRPr lang="en-GB" sz="2000" smtClean="0"/>
          </a:p>
          <a:p>
            <a:pPr marL="0" indent="0">
              <a:spcBef>
                <a:spcPct val="0"/>
              </a:spcBef>
              <a:buFont typeface="Wingdings" pitchFamily="2" charset="2"/>
              <a:buNone/>
            </a:pPr>
            <a:r>
              <a:rPr lang="ro-RO" sz="2000" smtClean="0"/>
              <a:t>Mesage transmise prin radio si alte surse media (ex.tiparite) cu sau fară TV</a:t>
            </a:r>
            <a:r>
              <a:rPr lang="en-GB" sz="2000" smtClean="0"/>
              <a:t>*</a:t>
            </a:r>
          </a:p>
          <a:p>
            <a:pPr marL="0" indent="0">
              <a:spcBef>
                <a:spcPct val="0"/>
              </a:spcBef>
              <a:buFont typeface="Wingdings" pitchFamily="2" charset="2"/>
              <a:buNone/>
            </a:pPr>
            <a:endParaRPr lang="en-GB" sz="2000" smtClean="0"/>
          </a:p>
          <a:p>
            <a:pPr marL="0" indent="0">
              <a:spcBef>
                <a:spcPct val="0"/>
              </a:spcBef>
              <a:buFont typeface="Wingdings" pitchFamily="2" charset="2"/>
              <a:buNone/>
            </a:pPr>
            <a:r>
              <a:rPr lang="en-GB" sz="2000" smtClean="0"/>
              <a:t>*</a:t>
            </a:r>
            <a:r>
              <a:rPr lang="en-GB" sz="1400" b="1" i="1" smtClean="0"/>
              <a:t>s-au evaluat practicile cele de mai eficiente at</a:t>
            </a:r>
            <a:r>
              <a:rPr lang="ro-RO" sz="1400" b="1" i="1" smtClean="0"/>
              <a:t>ât ca consinut cât şi implementare</a:t>
            </a:r>
            <a:endParaRPr lang="en-GB" sz="1400" b="1" i="1" smtClean="0"/>
          </a:p>
          <a:p>
            <a:pPr marL="0" indent="0">
              <a:spcBef>
                <a:spcPct val="0"/>
              </a:spcBef>
              <a:buFont typeface="Wingdings" pitchFamily="2" charset="2"/>
              <a:buNone/>
            </a:pPr>
            <a:endParaRPr lang="en-GB" sz="2000" smtClean="0"/>
          </a:p>
          <a:p>
            <a:pPr marL="0" indent="0">
              <a:spcBef>
                <a:spcPct val="0"/>
              </a:spcBef>
              <a:buFont typeface="Wingdings" pitchFamily="2" charset="2"/>
              <a:buNone/>
            </a:pPr>
            <a:endParaRPr lang="en-GB" sz="2000" smtClean="0"/>
          </a:p>
        </p:txBody>
      </p:sp>
      <p:pic>
        <p:nvPicPr>
          <p:cNvPr id="38915" name="Picture 4"/>
          <p:cNvPicPr>
            <a:picLocks noChangeAspect="1" noChangeArrowheads="1"/>
          </p:cNvPicPr>
          <p:nvPr>
            <p:ph sz="half" idx="2"/>
          </p:nvPr>
        </p:nvPicPr>
        <p:blipFill>
          <a:blip r:embed="rId3"/>
          <a:srcRect/>
          <a:stretch>
            <a:fillRect/>
          </a:stretch>
        </p:blipFill>
        <p:spPr>
          <a:xfrm>
            <a:off x="5410200" y="1524000"/>
            <a:ext cx="3536950" cy="51816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914400" y="0"/>
            <a:ext cx="8229600" cy="1143000"/>
          </a:xfrm>
        </p:spPr>
        <p:txBody>
          <a:bodyPr/>
          <a:lstStyle/>
          <a:p>
            <a:pPr algn="r"/>
            <a:r>
              <a:rPr lang="ro-RO" sz="2800" b="1" smtClean="0">
                <a:solidFill>
                  <a:srgbClr val="FF0000"/>
                </a:solidFill>
              </a:rPr>
              <a:t>Nuanțe la portretului adolescenților  actuali in Republica Moldova</a:t>
            </a:r>
            <a:endParaRPr lang="en-US" sz="2800" b="1" smtClean="0">
              <a:solidFill>
                <a:srgbClr val="FF0000"/>
              </a:solidFill>
            </a:endParaRPr>
          </a:p>
        </p:txBody>
      </p:sp>
      <p:pic>
        <p:nvPicPr>
          <p:cNvPr id="18434" name="Picture 4"/>
          <p:cNvPicPr>
            <a:picLocks noChangeAspect="1" noChangeArrowheads="1"/>
          </p:cNvPicPr>
          <p:nvPr/>
        </p:nvPicPr>
        <p:blipFill>
          <a:blip r:embed="rId2"/>
          <a:srcRect/>
          <a:stretch>
            <a:fillRect/>
          </a:stretch>
        </p:blipFill>
        <p:spPr bwMode="auto">
          <a:xfrm>
            <a:off x="0" y="0"/>
            <a:ext cx="974725" cy="914400"/>
          </a:xfrm>
          <a:prstGeom prst="rect">
            <a:avLst/>
          </a:prstGeom>
          <a:noFill/>
          <a:ln w="9525">
            <a:noFill/>
            <a:miter lim="800000"/>
            <a:headEnd/>
            <a:tailEnd/>
          </a:ln>
        </p:spPr>
      </p:pic>
      <p:sp>
        <p:nvSpPr>
          <p:cNvPr id="18435" name="TextBox 3"/>
          <p:cNvSpPr txBox="1">
            <a:spLocks noChangeArrowheads="1"/>
          </p:cNvSpPr>
          <p:nvPr/>
        </p:nvSpPr>
        <p:spPr bwMode="auto">
          <a:xfrm>
            <a:off x="381000" y="1143000"/>
            <a:ext cx="8382000" cy="4708525"/>
          </a:xfrm>
          <a:prstGeom prst="rect">
            <a:avLst/>
          </a:prstGeom>
          <a:noFill/>
          <a:ln w="9525">
            <a:noFill/>
            <a:miter lim="800000"/>
            <a:headEnd/>
            <a:tailEnd/>
          </a:ln>
        </p:spPr>
        <p:txBody>
          <a:bodyPr>
            <a:spAutoFit/>
          </a:bodyPr>
          <a:lstStyle/>
          <a:p>
            <a:pPr>
              <a:buFont typeface="Arial" charset="0"/>
              <a:buChar char="•"/>
            </a:pPr>
            <a:r>
              <a:rPr lang="ru-RU" sz="2000" b="1">
                <a:solidFill>
                  <a:srgbClr val="0000FF"/>
                </a:solidFill>
                <a:latin typeface="Calibri" pitchFamily="34" charset="0"/>
              </a:rPr>
              <a:t> </a:t>
            </a:r>
            <a:r>
              <a:rPr lang="ro-RO" sz="2000" b="1">
                <a:solidFill>
                  <a:srgbClr val="0000FF"/>
                </a:solidFill>
                <a:latin typeface="Calibri" pitchFamily="34" charset="0"/>
              </a:rPr>
              <a:t>A</a:t>
            </a:r>
            <a:r>
              <a:rPr lang="en-US" sz="2000" b="1">
                <a:solidFill>
                  <a:srgbClr val="0000FF"/>
                </a:solidFill>
                <a:latin typeface="Calibri" pitchFamily="34" charset="0"/>
              </a:rPr>
              <a:t>dolescentii 14%  din pop</a:t>
            </a:r>
            <a:r>
              <a:rPr lang="ro-RO" sz="2000" b="1">
                <a:solidFill>
                  <a:srgbClr val="0000FF"/>
                </a:solidFill>
                <a:latin typeface="Calibri" pitchFamily="34" charset="0"/>
              </a:rPr>
              <a:t>ulația Republicii Moldova</a:t>
            </a:r>
            <a:r>
              <a:rPr lang="ru-RU" sz="2000" b="1" i="1">
                <a:solidFill>
                  <a:srgbClr val="0000FF"/>
                </a:solidFill>
                <a:latin typeface="Calibri" pitchFamily="34" charset="0"/>
              </a:rPr>
              <a:t>(</a:t>
            </a:r>
            <a:r>
              <a:rPr lang="ro-RO" sz="2000" i="1">
                <a:solidFill>
                  <a:srgbClr val="0000FF"/>
                </a:solidFill>
                <a:latin typeface="Calibri" pitchFamily="34" charset="0"/>
                <a:hlinkClick r:id="rId3"/>
              </a:rPr>
              <a:t>www.statistica.md</a:t>
            </a:r>
            <a:r>
              <a:rPr lang="ro-RO" sz="2000" i="1">
                <a:solidFill>
                  <a:srgbClr val="0000FF"/>
                </a:solidFill>
                <a:latin typeface="Calibri" pitchFamily="34" charset="0"/>
              </a:rPr>
              <a:t> </a:t>
            </a:r>
            <a:r>
              <a:rPr lang="ru-RU" sz="2000" i="1">
                <a:solidFill>
                  <a:srgbClr val="0000FF"/>
                </a:solidFill>
                <a:latin typeface="Calibri" pitchFamily="34" charset="0"/>
              </a:rPr>
              <a:t>)</a:t>
            </a:r>
            <a:endParaRPr lang="ru-RU" sz="2000" b="1" i="1">
              <a:solidFill>
                <a:srgbClr val="0000FF"/>
              </a:solidFill>
              <a:latin typeface="Calibri" pitchFamily="34" charset="0"/>
            </a:endParaRPr>
          </a:p>
          <a:p>
            <a:endParaRPr lang="ru-RU" sz="2000" b="1">
              <a:solidFill>
                <a:srgbClr val="0000FF"/>
              </a:solidFill>
              <a:latin typeface="Calibri" pitchFamily="34" charset="0"/>
            </a:endParaRPr>
          </a:p>
          <a:p>
            <a:pPr>
              <a:buFont typeface="Arial" charset="0"/>
              <a:buChar char="•"/>
            </a:pPr>
            <a:r>
              <a:rPr lang="ro-RO" sz="2000" b="1">
                <a:solidFill>
                  <a:srgbClr val="0000FF"/>
                </a:solidFill>
                <a:latin typeface="Calibri" pitchFamily="34" charset="0"/>
              </a:rPr>
              <a:t>Mai mult de </a:t>
            </a:r>
            <a:r>
              <a:rPr lang="ru-RU" sz="2000" b="1">
                <a:solidFill>
                  <a:srgbClr val="0000FF"/>
                </a:solidFill>
                <a:latin typeface="Calibri" pitchFamily="34" charset="0"/>
              </a:rPr>
              <a:t> 1/з </a:t>
            </a:r>
            <a:r>
              <a:rPr lang="ro-RO" sz="2000" b="1">
                <a:solidFill>
                  <a:srgbClr val="0000FF"/>
                </a:solidFill>
                <a:latin typeface="Calibri" pitchFamily="34" charset="0"/>
              </a:rPr>
              <a:t>adolescenți locuiesc fără unul sau ambii părinti</a:t>
            </a:r>
            <a:r>
              <a:rPr lang="ru-RU" sz="2000" b="1">
                <a:solidFill>
                  <a:srgbClr val="0000FF"/>
                </a:solidFill>
                <a:latin typeface="Calibri" pitchFamily="34" charset="0"/>
              </a:rPr>
              <a:t> (</a:t>
            </a:r>
            <a:r>
              <a:rPr lang="ro-RO" sz="2000" i="1">
                <a:solidFill>
                  <a:srgbClr val="0000FF"/>
                </a:solidFill>
                <a:latin typeface="Calibri" pitchFamily="34" charset="0"/>
              </a:rPr>
              <a:t>MPSFC</a:t>
            </a:r>
            <a:r>
              <a:rPr lang="ru-RU" sz="2000" i="1">
                <a:solidFill>
                  <a:srgbClr val="0000FF"/>
                </a:solidFill>
                <a:latin typeface="Calibri" pitchFamily="34" charset="0"/>
              </a:rPr>
              <a:t>)</a:t>
            </a:r>
            <a:endParaRPr lang="ru-RU" sz="2000" b="1">
              <a:solidFill>
                <a:srgbClr val="0000FF"/>
              </a:solidFill>
              <a:latin typeface="Calibri" pitchFamily="34" charset="0"/>
            </a:endParaRPr>
          </a:p>
          <a:p>
            <a:endParaRPr lang="ru-RU" sz="2000" b="1">
              <a:solidFill>
                <a:srgbClr val="0000FF"/>
              </a:solidFill>
              <a:latin typeface="Calibri" pitchFamily="34" charset="0"/>
            </a:endParaRPr>
          </a:p>
          <a:p>
            <a:pPr>
              <a:buFont typeface="Arial" charset="0"/>
              <a:buChar char="•"/>
            </a:pPr>
            <a:r>
              <a:rPr lang="ru-RU" sz="2000" b="1">
                <a:solidFill>
                  <a:srgbClr val="0000FF"/>
                </a:solidFill>
                <a:latin typeface="Calibri" pitchFamily="34" charset="0"/>
              </a:rPr>
              <a:t>87 % </a:t>
            </a:r>
            <a:r>
              <a:rPr lang="ro-RO" sz="2000" b="1">
                <a:solidFill>
                  <a:srgbClr val="0000FF"/>
                </a:solidFill>
                <a:latin typeface="Calibri" pitchFamily="34" charset="0"/>
              </a:rPr>
              <a:t>adolescenții de  </a:t>
            </a:r>
            <a:r>
              <a:rPr lang="ru-RU" sz="2000" b="1">
                <a:solidFill>
                  <a:srgbClr val="0000FF"/>
                </a:solidFill>
                <a:latin typeface="Calibri" pitchFamily="34" charset="0"/>
              </a:rPr>
              <a:t>11-15 </a:t>
            </a:r>
            <a:r>
              <a:rPr lang="ro-RO" sz="2000" b="1">
                <a:solidFill>
                  <a:srgbClr val="0000FF"/>
                </a:solidFill>
                <a:latin typeface="Calibri" pitchFamily="34" charset="0"/>
              </a:rPr>
              <a:t>ani și </a:t>
            </a:r>
            <a:r>
              <a:rPr lang="ru-RU" sz="2000" b="1">
                <a:solidFill>
                  <a:srgbClr val="0000FF"/>
                </a:solidFill>
                <a:latin typeface="Calibri" pitchFamily="34" charset="0"/>
              </a:rPr>
              <a:t> 62% 16-18 </a:t>
            </a:r>
            <a:r>
              <a:rPr lang="ro-RO" sz="2000" b="1">
                <a:solidFill>
                  <a:srgbClr val="0000FF"/>
                </a:solidFill>
                <a:latin typeface="Calibri" pitchFamily="34" charset="0"/>
              </a:rPr>
              <a:t>ani sunt implicați în procesul de învățămînt. Subiectele legate de formarea deprinderilor de viață nu sunt incluse in curicula obligatorie a instituțiilor de învățămînt </a:t>
            </a:r>
            <a:r>
              <a:rPr lang="ru-RU" sz="2000" b="1">
                <a:solidFill>
                  <a:srgbClr val="0000FF"/>
                </a:solidFill>
                <a:latin typeface="Calibri" pitchFamily="34" charset="0"/>
              </a:rPr>
              <a:t>(</a:t>
            </a:r>
            <a:r>
              <a:rPr lang="ro-RO" sz="2000" i="1">
                <a:solidFill>
                  <a:srgbClr val="0000FF"/>
                </a:solidFill>
                <a:latin typeface="Calibri" pitchFamily="34" charset="0"/>
              </a:rPr>
              <a:t>ME</a:t>
            </a:r>
            <a:r>
              <a:rPr lang="ru-RU" sz="2000" b="1">
                <a:solidFill>
                  <a:srgbClr val="0000FF"/>
                </a:solidFill>
                <a:latin typeface="Calibri" pitchFamily="34" charset="0"/>
              </a:rPr>
              <a:t>)</a:t>
            </a:r>
          </a:p>
          <a:p>
            <a:endParaRPr lang="ru-RU" sz="2000" b="1">
              <a:solidFill>
                <a:srgbClr val="0000FF"/>
              </a:solidFill>
              <a:latin typeface="Calibri" pitchFamily="34" charset="0"/>
            </a:endParaRPr>
          </a:p>
          <a:p>
            <a:pPr>
              <a:buFont typeface="Arial" charset="0"/>
              <a:buChar char="•"/>
            </a:pPr>
            <a:r>
              <a:rPr lang="ru-RU" sz="2000" b="1">
                <a:solidFill>
                  <a:srgbClr val="0000FF"/>
                </a:solidFill>
                <a:latin typeface="Calibri" pitchFamily="34" charset="0"/>
              </a:rPr>
              <a:t> </a:t>
            </a:r>
            <a:r>
              <a:rPr lang="en-US" sz="2000" b="1">
                <a:solidFill>
                  <a:srgbClr val="0000FF"/>
                </a:solidFill>
                <a:latin typeface="Calibri" pitchFamily="34" charset="0"/>
              </a:rPr>
              <a:t>~</a:t>
            </a:r>
            <a:r>
              <a:rPr lang="ru-RU" sz="2000" b="1">
                <a:solidFill>
                  <a:srgbClr val="0000FF"/>
                </a:solidFill>
                <a:latin typeface="Calibri" pitchFamily="34" charset="0"/>
              </a:rPr>
              <a:t>15</a:t>
            </a:r>
            <a:r>
              <a:rPr lang="en-US" sz="2000" b="1">
                <a:solidFill>
                  <a:srgbClr val="0000FF"/>
                </a:solidFill>
                <a:latin typeface="Calibri" pitchFamily="34" charset="0"/>
              </a:rPr>
              <a:t>% </a:t>
            </a:r>
            <a:r>
              <a:rPr lang="ro-RO" sz="2000" b="1">
                <a:solidFill>
                  <a:srgbClr val="0000FF"/>
                </a:solidFill>
                <a:latin typeface="Calibri" pitchFamily="34" charset="0"/>
              </a:rPr>
              <a:t>adolecenti anual au acces la servicii de sănătătate prietenoase tinerilor </a:t>
            </a:r>
            <a:r>
              <a:rPr lang="ru-RU" sz="2000" b="1">
                <a:solidFill>
                  <a:srgbClr val="0000FF"/>
                </a:solidFill>
                <a:latin typeface="Calibri" pitchFamily="34" charset="0"/>
              </a:rPr>
              <a:t>(</a:t>
            </a:r>
            <a:r>
              <a:rPr lang="ru-RU" sz="2000" i="1">
                <a:solidFill>
                  <a:srgbClr val="0000FF"/>
                </a:solidFill>
                <a:latin typeface="Calibri" pitchFamily="34" charset="0"/>
              </a:rPr>
              <a:t>Министерство Здравоохранения</a:t>
            </a:r>
            <a:r>
              <a:rPr lang="ru-RU" sz="2000" b="1">
                <a:solidFill>
                  <a:srgbClr val="0000FF"/>
                </a:solidFill>
                <a:latin typeface="Calibri" pitchFamily="34" charset="0"/>
              </a:rPr>
              <a:t>)</a:t>
            </a:r>
          </a:p>
          <a:p>
            <a:endParaRPr lang="ru-RU" sz="2000" b="1">
              <a:solidFill>
                <a:srgbClr val="0000FF"/>
              </a:solidFill>
              <a:latin typeface="Calibri" pitchFamily="34" charset="0"/>
            </a:endParaRPr>
          </a:p>
          <a:p>
            <a:pPr>
              <a:buFont typeface="Arial" charset="0"/>
              <a:buChar char="•"/>
            </a:pPr>
            <a:r>
              <a:rPr lang="ru-RU" sz="2000" b="1">
                <a:solidFill>
                  <a:srgbClr val="0000FF"/>
                </a:solidFill>
                <a:latin typeface="Calibri" pitchFamily="34" charset="0"/>
              </a:rPr>
              <a:t> </a:t>
            </a:r>
            <a:r>
              <a:rPr lang="ro-RO" sz="2000" b="1">
                <a:solidFill>
                  <a:srgbClr val="0000FF"/>
                </a:solidFill>
                <a:latin typeface="Calibri" pitchFamily="34" charset="0"/>
              </a:rPr>
              <a:t>cu toate că mortalitatea generală în rindul adolescentilor de </a:t>
            </a:r>
            <a:r>
              <a:rPr lang="ru-RU" sz="2000" b="1">
                <a:solidFill>
                  <a:srgbClr val="0000FF"/>
                </a:solidFill>
                <a:latin typeface="Calibri" pitchFamily="34" charset="0"/>
              </a:rPr>
              <a:t>15-19</a:t>
            </a:r>
            <a:r>
              <a:rPr lang="ro-RO" sz="2000" b="1">
                <a:solidFill>
                  <a:srgbClr val="0000FF"/>
                </a:solidFill>
                <a:latin typeface="Calibri" pitchFamily="34" charset="0"/>
              </a:rPr>
              <a:t> ani s-a redus cu circa 1/3 în decursul ultimilor 20 ani, rata suicidului in acest grup de virsta  a sporit cu ¼ in aceasta perioada, iar printre băieți – cu </a:t>
            </a:r>
            <a:r>
              <a:rPr lang="ru-RU" sz="2000" b="1">
                <a:solidFill>
                  <a:srgbClr val="0000FF"/>
                </a:solidFill>
                <a:latin typeface="Calibri" pitchFamily="34" charset="0"/>
              </a:rPr>
              <a:t>1/3. (</a:t>
            </a:r>
            <a:r>
              <a:rPr lang="en-US" sz="2000" i="1">
                <a:solidFill>
                  <a:srgbClr val="0000FF"/>
                </a:solidFill>
                <a:latin typeface="Calibri" pitchFamily="34" charset="0"/>
              </a:rPr>
              <a:t>TransMonEE - 2012 database</a:t>
            </a:r>
            <a:r>
              <a:rPr lang="ru-RU" sz="2000" i="1">
                <a:solidFill>
                  <a:srgbClr val="0000FF"/>
                </a:solidFill>
                <a:latin typeface="Calibri" pitchFamily="34" charset="0"/>
              </a:rPr>
              <a:t>)</a:t>
            </a:r>
            <a:endParaRPr lang="ro-RO" sz="2000" b="1">
              <a:solidFill>
                <a:srgbClr val="0000FF"/>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70"/>
          <p:cNvSpPr>
            <a:spLocks noChangeArrowheads="1"/>
          </p:cNvSpPr>
          <p:nvPr/>
        </p:nvSpPr>
        <p:spPr bwMode="auto">
          <a:xfrm>
            <a:off x="1571625" y="1571625"/>
            <a:ext cx="5302250" cy="296863"/>
          </a:xfrm>
          <a:prstGeom prst="rightArrow">
            <a:avLst>
              <a:gd name="adj1" fmla="val 50000"/>
              <a:gd name="adj2" fmla="val 460994"/>
            </a:avLst>
          </a:prstGeom>
          <a:solidFill>
            <a:schemeClr val="accent1"/>
          </a:solidFill>
          <a:ln w="9525">
            <a:solidFill>
              <a:schemeClr val="tx1"/>
            </a:solidFill>
            <a:miter lim="800000"/>
            <a:headEnd/>
            <a:tailEnd/>
          </a:ln>
        </p:spPr>
        <p:txBody>
          <a:bodyPr wrap="none" anchor="ctr"/>
          <a:lstStyle/>
          <a:p>
            <a:endParaRPr lang="ro-RO">
              <a:latin typeface="Calibri" pitchFamily="34" charset="0"/>
            </a:endParaRPr>
          </a:p>
        </p:txBody>
      </p:sp>
      <p:sp>
        <p:nvSpPr>
          <p:cNvPr id="19458" name="AutoShape 271"/>
          <p:cNvSpPr>
            <a:spLocks noChangeArrowheads="1"/>
          </p:cNvSpPr>
          <p:nvPr/>
        </p:nvSpPr>
        <p:spPr bwMode="auto">
          <a:xfrm>
            <a:off x="1214438" y="3857625"/>
            <a:ext cx="7562850" cy="287338"/>
          </a:xfrm>
          <a:prstGeom prst="rightArrow">
            <a:avLst>
              <a:gd name="adj1" fmla="val 50000"/>
              <a:gd name="adj2" fmla="val 676654"/>
            </a:avLst>
          </a:prstGeom>
          <a:solidFill>
            <a:schemeClr val="accent1"/>
          </a:solidFill>
          <a:ln w="9525">
            <a:solidFill>
              <a:schemeClr val="tx1"/>
            </a:solidFill>
            <a:miter lim="800000"/>
            <a:headEnd/>
            <a:tailEnd/>
          </a:ln>
        </p:spPr>
        <p:txBody>
          <a:bodyPr wrap="none" anchor="ctr"/>
          <a:lstStyle/>
          <a:p>
            <a:endParaRPr lang="ro-RO">
              <a:latin typeface="Calibri" pitchFamily="34" charset="0"/>
            </a:endParaRPr>
          </a:p>
        </p:txBody>
      </p:sp>
      <p:sp>
        <p:nvSpPr>
          <p:cNvPr id="19459" name="Text Box 283"/>
          <p:cNvSpPr txBox="1">
            <a:spLocks noChangeArrowheads="1"/>
          </p:cNvSpPr>
          <p:nvPr/>
        </p:nvSpPr>
        <p:spPr bwMode="auto">
          <a:xfrm>
            <a:off x="5857875" y="857250"/>
            <a:ext cx="1455738" cy="523875"/>
          </a:xfrm>
          <a:prstGeom prst="rect">
            <a:avLst/>
          </a:prstGeom>
          <a:noFill/>
          <a:ln w="9525">
            <a:noFill/>
            <a:miter lim="800000"/>
            <a:headEnd/>
            <a:tailEnd/>
          </a:ln>
        </p:spPr>
        <p:txBody>
          <a:bodyPr>
            <a:spAutoFit/>
          </a:bodyPr>
          <a:lstStyle/>
          <a:p>
            <a:pPr>
              <a:spcBef>
                <a:spcPct val="50000"/>
              </a:spcBef>
            </a:pPr>
            <a:r>
              <a:rPr lang="ro-RO" sz="1400" b="1">
                <a:latin typeface="Calibri" pitchFamily="34" charset="0"/>
              </a:rPr>
              <a:t>Speranţa la viaţă </a:t>
            </a:r>
            <a:r>
              <a:rPr lang="en-US" sz="1400" b="1">
                <a:latin typeface="Calibri" pitchFamily="34" charset="0"/>
              </a:rPr>
              <a:t>~45 ani</a:t>
            </a:r>
            <a:endParaRPr lang="ru-RU" sz="1400" b="1">
              <a:latin typeface="Calibri" pitchFamily="34" charset="0"/>
            </a:endParaRPr>
          </a:p>
        </p:txBody>
      </p:sp>
      <p:sp>
        <p:nvSpPr>
          <p:cNvPr id="19460" name="Text Box 284"/>
          <p:cNvSpPr txBox="1">
            <a:spLocks noChangeArrowheads="1"/>
          </p:cNvSpPr>
          <p:nvPr/>
        </p:nvSpPr>
        <p:spPr bwMode="auto">
          <a:xfrm>
            <a:off x="7072313" y="4500563"/>
            <a:ext cx="1460500" cy="523875"/>
          </a:xfrm>
          <a:prstGeom prst="rect">
            <a:avLst/>
          </a:prstGeom>
          <a:noFill/>
          <a:ln w="9525">
            <a:noFill/>
            <a:miter lim="800000"/>
            <a:headEnd/>
            <a:tailEnd/>
          </a:ln>
        </p:spPr>
        <p:txBody>
          <a:bodyPr>
            <a:spAutoFit/>
          </a:bodyPr>
          <a:lstStyle/>
          <a:p>
            <a:pPr>
              <a:spcBef>
                <a:spcPct val="50000"/>
              </a:spcBef>
            </a:pPr>
            <a:r>
              <a:rPr lang="ro-RO" sz="1400" b="1">
                <a:latin typeface="Calibri" pitchFamily="34" charset="0"/>
              </a:rPr>
              <a:t>Speranţa la viaţă </a:t>
            </a:r>
            <a:r>
              <a:rPr lang="en-US" sz="1400" b="1">
                <a:latin typeface="Calibri" pitchFamily="34" charset="0"/>
              </a:rPr>
              <a:t>~70 ani</a:t>
            </a:r>
            <a:endParaRPr lang="ru-RU" sz="1400" b="1">
              <a:latin typeface="Calibri" pitchFamily="34" charset="0"/>
            </a:endParaRPr>
          </a:p>
        </p:txBody>
      </p:sp>
      <p:sp>
        <p:nvSpPr>
          <p:cNvPr id="19461" name="Text Box 285"/>
          <p:cNvSpPr txBox="1">
            <a:spLocks noChangeArrowheads="1"/>
          </p:cNvSpPr>
          <p:nvPr/>
        </p:nvSpPr>
        <p:spPr bwMode="auto">
          <a:xfrm>
            <a:off x="0" y="1857375"/>
            <a:ext cx="1941513" cy="400050"/>
          </a:xfrm>
          <a:prstGeom prst="rect">
            <a:avLst/>
          </a:prstGeom>
          <a:noFill/>
          <a:ln w="9525">
            <a:noFill/>
            <a:miter lim="800000"/>
            <a:headEnd/>
            <a:tailEnd/>
          </a:ln>
        </p:spPr>
        <p:txBody>
          <a:bodyPr wrap="none">
            <a:spAutoFit/>
          </a:bodyPr>
          <a:lstStyle/>
          <a:p>
            <a:r>
              <a:rPr lang="en-US" sz="2000" b="1">
                <a:solidFill>
                  <a:srgbClr val="0066FF"/>
                </a:solidFill>
                <a:latin typeface="Calibri" pitchFamily="34" charset="0"/>
              </a:rPr>
              <a:t>Inceputul sec.XX</a:t>
            </a:r>
            <a:endParaRPr lang="ru-RU" sz="2000" b="1">
              <a:solidFill>
                <a:srgbClr val="0066FF"/>
              </a:solidFill>
              <a:latin typeface="Calibri" pitchFamily="34" charset="0"/>
            </a:endParaRPr>
          </a:p>
        </p:txBody>
      </p:sp>
      <p:sp>
        <p:nvSpPr>
          <p:cNvPr id="19462" name="Text Box 286"/>
          <p:cNvSpPr txBox="1">
            <a:spLocks noChangeArrowheads="1"/>
          </p:cNvSpPr>
          <p:nvPr/>
        </p:nvSpPr>
        <p:spPr bwMode="auto">
          <a:xfrm>
            <a:off x="142875" y="4286250"/>
            <a:ext cx="1214438" cy="708025"/>
          </a:xfrm>
          <a:prstGeom prst="rect">
            <a:avLst/>
          </a:prstGeom>
          <a:noFill/>
          <a:ln w="9525">
            <a:noFill/>
            <a:miter lim="800000"/>
            <a:headEnd/>
            <a:tailEnd/>
          </a:ln>
        </p:spPr>
        <p:txBody>
          <a:bodyPr>
            <a:spAutoFit/>
          </a:bodyPr>
          <a:lstStyle/>
          <a:p>
            <a:r>
              <a:rPr lang="en-US" sz="2000" b="1">
                <a:solidFill>
                  <a:srgbClr val="0066FF"/>
                </a:solidFill>
                <a:latin typeface="Calibri" pitchFamily="34" charset="0"/>
              </a:rPr>
              <a:t>Inceputul sec.XXI</a:t>
            </a:r>
            <a:endParaRPr lang="ru-RU" sz="2000" b="1">
              <a:solidFill>
                <a:srgbClr val="0066FF"/>
              </a:solidFill>
              <a:latin typeface="Calibri" pitchFamily="34" charset="0"/>
            </a:endParaRPr>
          </a:p>
        </p:txBody>
      </p:sp>
      <p:sp>
        <p:nvSpPr>
          <p:cNvPr id="19463" name="Line 289"/>
          <p:cNvSpPr>
            <a:spLocks noChangeShapeType="1"/>
          </p:cNvSpPr>
          <p:nvPr/>
        </p:nvSpPr>
        <p:spPr bwMode="auto">
          <a:xfrm>
            <a:off x="4427538" y="4581525"/>
            <a:ext cx="0" cy="142875"/>
          </a:xfrm>
          <a:prstGeom prst="line">
            <a:avLst/>
          </a:prstGeom>
          <a:noFill/>
          <a:ln w="9525">
            <a:solidFill>
              <a:schemeClr val="tx1"/>
            </a:solidFill>
            <a:round/>
            <a:headEnd/>
            <a:tailEnd/>
          </a:ln>
        </p:spPr>
        <p:txBody>
          <a:bodyPr/>
          <a:lstStyle/>
          <a:p>
            <a:endParaRPr lang="ru-RU"/>
          </a:p>
        </p:txBody>
      </p:sp>
      <p:sp>
        <p:nvSpPr>
          <p:cNvPr id="19464" name="AutoShape 300"/>
          <p:cNvSpPr>
            <a:spLocks/>
          </p:cNvSpPr>
          <p:nvPr/>
        </p:nvSpPr>
        <p:spPr bwMode="auto">
          <a:xfrm>
            <a:off x="1071563" y="3071813"/>
            <a:ext cx="1128712" cy="785812"/>
          </a:xfrm>
          <a:prstGeom prst="borderCallout1">
            <a:avLst>
              <a:gd name="adj1" fmla="val 100731"/>
              <a:gd name="adj2" fmla="val 108333"/>
              <a:gd name="adj3" fmla="val -61764"/>
              <a:gd name="adj4" fmla="val 108333"/>
            </a:avLst>
          </a:prstGeom>
          <a:solidFill>
            <a:schemeClr val="accent1"/>
          </a:solidFill>
          <a:ln w="9525">
            <a:solidFill>
              <a:schemeClr val="tx1"/>
            </a:solidFill>
            <a:miter lim="800000"/>
            <a:headEnd/>
            <a:tailEnd/>
          </a:ln>
        </p:spPr>
        <p:txBody>
          <a:bodyPr/>
          <a:lstStyle/>
          <a:p>
            <a:pPr algn="ctr"/>
            <a:r>
              <a:rPr lang="en-US" sz="1400" b="1">
                <a:latin typeface="Calibri" pitchFamily="34" charset="0"/>
              </a:rPr>
              <a:t>13-14 ani </a:t>
            </a:r>
            <a:r>
              <a:rPr lang="en-US" sz="1400">
                <a:latin typeface="Calibri" pitchFamily="34" charset="0"/>
              </a:rPr>
              <a:t>Menarch</a:t>
            </a:r>
            <a:r>
              <a:rPr lang="ro-RO" sz="1400">
                <a:latin typeface="Calibri" pitchFamily="34" charset="0"/>
              </a:rPr>
              <a:t>e</a:t>
            </a:r>
            <a:r>
              <a:rPr lang="en-US" sz="1400">
                <a:latin typeface="Calibri" pitchFamily="34" charset="0"/>
              </a:rPr>
              <a:t>/</a:t>
            </a:r>
            <a:endParaRPr lang="ro-RO" sz="1400">
              <a:latin typeface="Calibri" pitchFamily="34" charset="0"/>
            </a:endParaRPr>
          </a:p>
          <a:p>
            <a:pPr algn="ctr"/>
            <a:r>
              <a:rPr lang="en-US" sz="1400">
                <a:latin typeface="Calibri" pitchFamily="34" charset="0"/>
              </a:rPr>
              <a:t>adrenarche</a:t>
            </a:r>
            <a:endParaRPr lang="ru-RU" sz="1400">
              <a:latin typeface="Calibri" pitchFamily="34" charset="0"/>
            </a:endParaRPr>
          </a:p>
        </p:txBody>
      </p:sp>
      <p:sp>
        <p:nvSpPr>
          <p:cNvPr id="19465" name="AutoShape 302"/>
          <p:cNvSpPr>
            <a:spLocks/>
          </p:cNvSpPr>
          <p:nvPr/>
        </p:nvSpPr>
        <p:spPr bwMode="auto">
          <a:xfrm>
            <a:off x="1357313" y="928688"/>
            <a:ext cx="1057275" cy="928687"/>
          </a:xfrm>
          <a:prstGeom prst="borderCallout1">
            <a:avLst>
              <a:gd name="adj1" fmla="val 73528"/>
              <a:gd name="adj2" fmla="val 108333"/>
              <a:gd name="adj3" fmla="val -50366"/>
              <a:gd name="adj4" fmla="val 108333"/>
            </a:avLst>
          </a:prstGeom>
          <a:solidFill>
            <a:schemeClr val="accent1"/>
          </a:solidFill>
          <a:ln w="9525">
            <a:solidFill>
              <a:schemeClr val="tx1"/>
            </a:solidFill>
            <a:miter lim="800000"/>
            <a:headEnd/>
            <a:tailEnd/>
          </a:ln>
        </p:spPr>
        <p:txBody>
          <a:bodyPr/>
          <a:lstStyle/>
          <a:p>
            <a:pPr algn="ctr"/>
            <a:r>
              <a:rPr lang="en-US" sz="1400" b="1">
                <a:latin typeface="Calibri" pitchFamily="34" charset="0"/>
              </a:rPr>
              <a:t>1</a:t>
            </a:r>
            <a:r>
              <a:rPr lang="ro-RO" sz="1400" b="1">
                <a:latin typeface="Calibri" pitchFamily="34" charset="0"/>
              </a:rPr>
              <a:t>5</a:t>
            </a:r>
            <a:r>
              <a:rPr lang="en-US" sz="1400" b="1">
                <a:latin typeface="Calibri" pitchFamily="34" charset="0"/>
              </a:rPr>
              <a:t>-1</a:t>
            </a:r>
            <a:r>
              <a:rPr lang="ro-RO" sz="1400" b="1">
                <a:latin typeface="Calibri" pitchFamily="34" charset="0"/>
              </a:rPr>
              <a:t>6</a:t>
            </a:r>
            <a:r>
              <a:rPr lang="en-US" sz="1400" b="1">
                <a:latin typeface="Calibri" pitchFamily="34" charset="0"/>
              </a:rPr>
              <a:t> ani </a:t>
            </a:r>
            <a:r>
              <a:rPr lang="en-US" sz="1400">
                <a:latin typeface="Calibri" pitchFamily="34" charset="0"/>
              </a:rPr>
              <a:t>Menarch</a:t>
            </a:r>
            <a:r>
              <a:rPr lang="ro-RO" sz="1400">
                <a:latin typeface="Calibri" pitchFamily="34" charset="0"/>
              </a:rPr>
              <a:t>e</a:t>
            </a:r>
            <a:r>
              <a:rPr lang="en-US" sz="1400">
                <a:latin typeface="Calibri" pitchFamily="34" charset="0"/>
              </a:rPr>
              <a:t>/adrenarche</a:t>
            </a:r>
            <a:endParaRPr lang="ru-RU" sz="1400">
              <a:latin typeface="Calibri" pitchFamily="34" charset="0"/>
            </a:endParaRPr>
          </a:p>
        </p:txBody>
      </p:sp>
      <p:sp>
        <p:nvSpPr>
          <p:cNvPr id="19466" name="AutoShape 304"/>
          <p:cNvSpPr>
            <a:spLocks/>
          </p:cNvSpPr>
          <p:nvPr/>
        </p:nvSpPr>
        <p:spPr bwMode="auto">
          <a:xfrm>
            <a:off x="2786063" y="214313"/>
            <a:ext cx="914400" cy="928687"/>
          </a:xfrm>
          <a:prstGeom prst="borderCallout1">
            <a:avLst>
              <a:gd name="adj1" fmla="val 18463"/>
              <a:gd name="adj2" fmla="val -8333"/>
              <a:gd name="adj3" fmla="val 216991"/>
              <a:gd name="adj4" fmla="val -5736"/>
            </a:avLst>
          </a:prstGeom>
          <a:solidFill>
            <a:schemeClr val="accent1"/>
          </a:solidFill>
          <a:ln w="9525">
            <a:solidFill>
              <a:schemeClr val="tx1"/>
            </a:solidFill>
            <a:miter lim="800000"/>
            <a:headEnd/>
            <a:tailEnd/>
          </a:ln>
        </p:spPr>
        <p:txBody>
          <a:bodyPr/>
          <a:lstStyle/>
          <a:p>
            <a:pPr algn="ctr"/>
            <a:r>
              <a:rPr lang="ro-RO" sz="1400" b="1">
                <a:latin typeface="Calibri" pitchFamily="34" charset="0"/>
              </a:rPr>
              <a:t>17-18 ani</a:t>
            </a:r>
          </a:p>
          <a:p>
            <a:pPr algn="ctr"/>
            <a:r>
              <a:rPr lang="ro-RO" sz="1400">
                <a:latin typeface="Calibri" pitchFamily="34" charset="0"/>
              </a:rPr>
              <a:t>căsătorie</a:t>
            </a:r>
          </a:p>
          <a:p>
            <a:pPr algn="ctr"/>
            <a:r>
              <a:rPr lang="ro-RO" sz="1400">
                <a:latin typeface="Calibri" pitchFamily="34" charset="0"/>
              </a:rPr>
              <a:t>I relatie sexuală</a:t>
            </a:r>
            <a:endParaRPr lang="ru-RU" sz="1400">
              <a:latin typeface="Calibri" pitchFamily="34" charset="0"/>
            </a:endParaRPr>
          </a:p>
        </p:txBody>
      </p:sp>
      <p:sp>
        <p:nvSpPr>
          <p:cNvPr id="19467" name="AutoShape 305"/>
          <p:cNvSpPr>
            <a:spLocks/>
          </p:cNvSpPr>
          <p:nvPr/>
        </p:nvSpPr>
        <p:spPr bwMode="auto">
          <a:xfrm>
            <a:off x="3000375" y="1357313"/>
            <a:ext cx="985838" cy="857250"/>
          </a:xfrm>
          <a:prstGeom prst="borderCallout1">
            <a:avLst>
              <a:gd name="adj1" fmla="val 74009"/>
              <a:gd name="adj2" fmla="val -8333"/>
              <a:gd name="adj3" fmla="val -65343"/>
              <a:gd name="adj4" fmla="val -8333"/>
            </a:avLst>
          </a:prstGeom>
          <a:solidFill>
            <a:schemeClr val="accent1"/>
          </a:solidFill>
          <a:ln w="9525">
            <a:solidFill>
              <a:schemeClr val="tx1"/>
            </a:solidFill>
            <a:miter lim="800000"/>
            <a:headEnd/>
            <a:tailEnd/>
          </a:ln>
        </p:spPr>
        <p:txBody>
          <a:bodyPr/>
          <a:lstStyle/>
          <a:p>
            <a:pPr algn="ctr"/>
            <a:r>
              <a:rPr lang="ro-RO" sz="1400" b="1">
                <a:latin typeface="Calibri" pitchFamily="34" charset="0"/>
              </a:rPr>
              <a:t>18-19 ani</a:t>
            </a:r>
          </a:p>
          <a:p>
            <a:pPr algn="ctr"/>
            <a:r>
              <a:rPr lang="ro-RO" sz="1400">
                <a:latin typeface="Calibri" pitchFamily="34" charset="0"/>
              </a:rPr>
              <a:t>I copil</a:t>
            </a:r>
            <a:endParaRPr lang="ru-RU" sz="1400">
              <a:latin typeface="Calibri" pitchFamily="34" charset="0"/>
            </a:endParaRPr>
          </a:p>
        </p:txBody>
      </p:sp>
      <p:sp>
        <p:nvSpPr>
          <p:cNvPr id="19468" name="Rectangle 306"/>
          <p:cNvSpPr>
            <a:spLocks noChangeArrowheads="1"/>
          </p:cNvSpPr>
          <p:nvPr/>
        </p:nvSpPr>
        <p:spPr bwMode="auto">
          <a:xfrm flipH="1" flipV="1">
            <a:off x="2500313" y="1071563"/>
            <a:ext cx="428625" cy="285750"/>
          </a:xfrm>
          <a:prstGeom prst="rect">
            <a:avLst/>
          </a:prstGeom>
          <a:solidFill>
            <a:srgbClr val="FF3300"/>
          </a:solidFill>
          <a:ln w="9525">
            <a:solidFill>
              <a:schemeClr val="tx1"/>
            </a:solidFill>
            <a:miter lim="800000"/>
            <a:headEnd/>
            <a:tailEnd/>
          </a:ln>
        </p:spPr>
        <p:txBody>
          <a:bodyPr wrap="none" anchor="ctr"/>
          <a:lstStyle/>
          <a:p>
            <a:endParaRPr lang="ro-RO">
              <a:latin typeface="Calibri" pitchFamily="34" charset="0"/>
            </a:endParaRPr>
          </a:p>
        </p:txBody>
      </p:sp>
      <p:sp>
        <p:nvSpPr>
          <p:cNvPr id="19469" name="Rectangle 307"/>
          <p:cNvSpPr>
            <a:spLocks noChangeArrowheads="1"/>
          </p:cNvSpPr>
          <p:nvPr/>
        </p:nvSpPr>
        <p:spPr bwMode="auto">
          <a:xfrm flipH="1" flipV="1">
            <a:off x="2286000" y="3143250"/>
            <a:ext cx="1785938" cy="357188"/>
          </a:xfrm>
          <a:prstGeom prst="rect">
            <a:avLst/>
          </a:prstGeom>
          <a:solidFill>
            <a:srgbClr val="FF3300"/>
          </a:solidFill>
          <a:ln w="9525">
            <a:solidFill>
              <a:schemeClr val="tx1"/>
            </a:solidFill>
            <a:miter lim="800000"/>
            <a:headEnd/>
            <a:tailEnd/>
          </a:ln>
        </p:spPr>
        <p:txBody>
          <a:bodyPr wrap="none" anchor="ctr"/>
          <a:lstStyle/>
          <a:p>
            <a:endParaRPr lang="ro-RO">
              <a:latin typeface="Calibri" pitchFamily="34" charset="0"/>
            </a:endParaRPr>
          </a:p>
        </p:txBody>
      </p:sp>
      <p:sp>
        <p:nvSpPr>
          <p:cNvPr id="19470" name="AutoShape 308"/>
          <p:cNvSpPr>
            <a:spLocks/>
          </p:cNvSpPr>
          <p:nvPr/>
        </p:nvSpPr>
        <p:spPr bwMode="auto">
          <a:xfrm>
            <a:off x="4143375" y="3714750"/>
            <a:ext cx="914400" cy="673100"/>
          </a:xfrm>
          <a:prstGeom prst="borderCallout1">
            <a:avLst>
              <a:gd name="adj1" fmla="val 74009"/>
              <a:gd name="adj2" fmla="val -8333"/>
              <a:gd name="adj3" fmla="val -63537"/>
              <a:gd name="adj4" fmla="val -8333"/>
            </a:avLst>
          </a:prstGeom>
          <a:solidFill>
            <a:schemeClr val="accent1"/>
          </a:solidFill>
          <a:ln w="9525">
            <a:solidFill>
              <a:schemeClr val="tx1"/>
            </a:solidFill>
            <a:miter lim="800000"/>
            <a:headEnd/>
            <a:tailEnd/>
          </a:ln>
        </p:spPr>
        <p:txBody>
          <a:bodyPr/>
          <a:lstStyle/>
          <a:p>
            <a:pPr algn="ctr"/>
            <a:r>
              <a:rPr lang="ro-RO" sz="1400" b="1">
                <a:latin typeface="Calibri" pitchFamily="34" charset="0"/>
              </a:rPr>
              <a:t>24-25 ani</a:t>
            </a:r>
          </a:p>
          <a:p>
            <a:pPr algn="ctr"/>
            <a:r>
              <a:rPr lang="ro-RO" sz="1400">
                <a:latin typeface="Calibri" pitchFamily="34" charset="0"/>
              </a:rPr>
              <a:t>I copil</a:t>
            </a:r>
            <a:endParaRPr lang="ru-RU" sz="1400">
              <a:latin typeface="Calibri" pitchFamily="34" charset="0"/>
            </a:endParaRPr>
          </a:p>
        </p:txBody>
      </p:sp>
      <p:sp>
        <p:nvSpPr>
          <p:cNvPr id="19471" name="AutoShape 309"/>
          <p:cNvSpPr>
            <a:spLocks/>
          </p:cNvSpPr>
          <p:nvPr/>
        </p:nvSpPr>
        <p:spPr bwMode="auto">
          <a:xfrm>
            <a:off x="1500188" y="3929063"/>
            <a:ext cx="1143000" cy="642937"/>
          </a:xfrm>
          <a:prstGeom prst="borderCallout1">
            <a:avLst>
              <a:gd name="adj1" fmla="val 77287"/>
              <a:gd name="adj2" fmla="val 108333"/>
              <a:gd name="adj3" fmla="val -266796"/>
              <a:gd name="adj4" fmla="val 108333"/>
            </a:avLst>
          </a:prstGeom>
          <a:solidFill>
            <a:schemeClr val="accent1"/>
          </a:solidFill>
          <a:ln w="9525">
            <a:solidFill>
              <a:schemeClr val="tx1"/>
            </a:solidFill>
            <a:miter lim="800000"/>
            <a:headEnd/>
            <a:tailEnd/>
          </a:ln>
        </p:spPr>
        <p:txBody>
          <a:bodyPr/>
          <a:lstStyle/>
          <a:p>
            <a:pPr algn="ctr"/>
            <a:r>
              <a:rPr lang="ro-RO" sz="1400" b="1">
                <a:latin typeface="Calibri" pitchFamily="34" charset="0"/>
              </a:rPr>
              <a:t>16-17 ani</a:t>
            </a:r>
          </a:p>
          <a:p>
            <a:pPr algn="ctr"/>
            <a:r>
              <a:rPr lang="ro-RO" sz="1400">
                <a:latin typeface="Calibri" pitchFamily="34" charset="0"/>
              </a:rPr>
              <a:t>I relatie sexuală</a:t>
            </a:r>
            <a:endParaRPr lang="ru-RU" sz="1400">
              <a:latin typeface="Calibri" pitchFamily="34" charset="0"/>
            </a:endParaRPr>
          </a:p>
        </p:txBody>
      </p:sp>
      <p:sp>
        <p:nvSpPr>
          <p:cNvPr id="19472" name="AutoShape 310"/>
          <p:cNvSpPr>
            <a:spLocks/>
          </p:cNvSpPr>
          <p:nvPr/>
        </p:nvSpPr>
        <p:spPr bwMode="auto">
          <a:xfrm>
            <a:off x="3929063" y="4572000"/>
            <a:ext cx="914400" cy="788988"/>
          </a:xfrm>
          <a:prstGeom prst="borderCallout1">
            <a:avLst>
              <a:gd name="adj1" fmla="val 60440"/>
              <a:gd name="adj2" fmla="val -12329"/>
              <a:gd name="adj3" fmla="val -305495"/>
              <a:gd name="adj4" fmla="val -12329"/>
            </a:avLst>
          </a:prstGeom>
          <a:solidFill>
            <a:schemeClr val="accent1"/>
          </a:solidFill>
          <a:ln w="9525">
            <a:solidFill>
              <a:schemeClr val="tx1"/>
            </a:solidFill>
            <a:miter lim="800000"/>
            <a:headEnd/>
            <a:tailEnd/>
          </a:ln>
        </p:spPr>
        <p:txBody>
          <a:bodyPr/>
          <a:lstStyle/>
          <a:p>
            <a:pPr algn="ctr"/>
            <a:r>
              <a:rPr lang="ro-RO" sz="1400" b="1">
                <a:latin typeface="Calibri" pitchFamily="34" charset="0"/>
              </a:rPr>
              <a:t>23-24 ani</a:t>
            </a:r>
          </a:p>
          <a:p>
            <a:pPr algn="ctr"/>
            <a:r>
              <a:rPr lang="ro-RO" sz="1400">
                <a:latin typeface="Calibri" pitchFamily="34" charset="0"/>
              </a:rPr>
              <a:t>Căsătorie</a:t>
            </a:r>
          </a:p>
        </p:txBody>
      </p:sp>
      <p:sp>
        <p:nvSpPr>
          <p:cNvPr id="19473" name="TextBox 32"/>
          <p:cNvSpPr txBox="1">
            <a:spLocks noChangeArrowheads="1"/>
          </p:cNvSpPr>
          <p:nvPr/>
        </p:nvSpPr>
        <p:spPr bwMode="auto">
          <a:xfrm>
            <a:off x="214313" y="5857875"/>
            <a:ext cx="8643937" cy="369888"/>
          </a:xfrm>
          <a:prstGeom prst="rect">
            <a:avLst/>
          </a:prstGeom>
          <a:noFill/>
          <a:ln w="9525">
            <a:noFill/>
            <a:miter lim="800000"/>
            <a:headEnd/>
            <a:tailEnd/>
          </a:ln>
        </p:spPr>
        <p:txBody>
          <a:bodyPr>
            <a:spAutoFit/>
          </a:bodyPr>
          <a:lstStyle/>
          <a:p>
            <a:r>
              <a:rPr lang="en-US">
                <a:latin typeface="Calibri" pitchFamily="34" charset="0"/>
              </a:rPr>
              <a:t>Sc</a:t>
            </a:r>
            <a:r>
              <a:rPr lang="ro-RO">
                <a:latin typeface="Calibri" pitchFamily="34" charset="0"/>
              </a:rPr>
              <a:t>h</a:t>
            </a:r>
            <a:r>
              <a:rPr lang="en-US">
                <a:latin typeface="Calibri" pitchFamily="34" charset="0"/>
              </a:rPr>
              <a:t>imb</a:t>
            </a:r>
            <a:r>
              <a:rPr lang="ro-RO">
                <a:latin typeface="Calibri" pitchFamily="34" charset="0"/>
              </a:rPr>
              <a:t>ările în timp a modelelor de comportament sexual-reproductiv la tineri</a:t>
            </a:r>
            <a:endParaRPr lang="en-US">
              <a:latin typeface="Calibri" pitchFamily="34" charset="0"/>
            </a:endParaRPr>
          </a:p>
        </p:txBody>
      </p:sp>
      <p:pic>
        <p:nvPicPr>
          <p:cNvPr id="19474" name="Picture 18"/>
          <p:cNvPicPr>
            <a:picLocks noChangeAspect="1" noChangeArrowheads="1"/>
          </p:cNvPicPr>
          <p:nvPr/>
        </p:nvPicPr>
        <p:blipFill>
          <a:blip r:embed="rId2"/>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1"/>
          <p:cNvSpPr>
            <a:spLocks noGrp="1"/>
          </p:cNvSpPr>
          <p:nvPr>
            <p:ph type="sldNum" sz="quarter" idx="12"/>
          </p:nvPr>
        </p:nvSpPr>
        <p:spPr bwMode="auto">
          <a:xfrm>
            <a:off x="457200" y="6356350"/>
            <a:ext cx="2133600" cy="365125"/>
          </a:xfrm>
          <a:ln>
            <a:miter lim="800000"/>
            <a:headEnd/>
            <a:tailEnd/>
          </a:ln>
        </p:spPr>
        <p:txBody>
          <a:bodyPr/>
          <a:lstStyle/>
          <a:p>
            <a:pPr algn="l" defTabSz="762000">
              <a:defRPr/>
            </a:pPr>
            <a:fld id="{2FA29A72-B51F-4517-A393-D017060F3212}" type="slidenum">
              <a:rPr lang="en-GB"/>
              <a:pPr algn="l" defTabSz="762000">
                <a:defRPr/>
              </a:pPr>
              <a:t>5</a:t>
            </a:fld>
            <a:endParaRPr lang="en-GB"/>
          </a:p>
        </p:txBody>
      </p:sp>
      <p:sp>
        <p:nvSpPr>
          <p:cNvPr id="20482" name="Line 2"/>
          <p:cNvSpPr>
            <a:spLocks noChangeShapeType="1"/>
          </p:cNvSpPr>
          <p:nvPr/>
        </p:nvSpPr>
        <p:spPr bwMode="auto">
          <a:xfrm>
            <a:off x="1905000" y="304800"/>
            <a:ext cx="0" cy="4876800"/>
          </a:xfrm>
          <a:prstGeom prst="line">
            <a:avLst/>
          </a:prstGeom>
          <a:noFill/>
          <a:ln w="9525">
            <a:solidFill>
              <a:schemeClr val="tx1"/>
            </a:solidFill>
            <a:round/>
            <a:headEnd/>
            <a:tailEnd/>
          </a:ln>
        </p:spPr>
        <p:txBody>
          <a:bodyPr wrap="none" anchor="ctr"/>
          <a:lstStyle/>
          <a:p>
            <a:endParaRPr lang="ru-RU"/>
          </a:p>
        </p:txBody>
      </p:sp>
      <p:sp>
        <p:nvSpPr>
          <p:cNvPr id="20483" name="Line 3"/>
          <p:cNvSpPr>
            <a:spLocks noChangeShapeType="1"/>
          </p:cNvSpPr>
          <p:nvPr/>
        </p:nvSpPr>
        <p:spPr bwMode="auto">
          <a:xfrm>
            <a:off x="2209800" y="5638800"/>
            <a:ext cx="5638800" cy="0"/>
          </a:xfrm>
          <a:prstGeom prst="line">
            <a:avLst/>
          </a:prstGeom>
          <a:noFill/>
          <a:ln w="9525">
            <a:solidFill>
              <a:schemeClr val="tx1"/>
            </a:solidFill>
            <a:round/>
            <a:headEnd/>
            <a:tailEnd/>
          </a:ln>
        </p:spPr>
        <p:txBody>
          <a:bodyPr wrap="none" anchor="ctr"/>
          <a:lstStyle/>
          <a:p>
            <a:endParaRPr lang="ru-RU"/>
          </a:p>
        </p:txBody>
      </p:sp>
      <p:sp>
        <p:nvSpPr>
          <p:cNvPr id="20484" name="Line 4"/>
          <p:cNvSpPr>
            <a:spLocks noChangeShapeType="1"/>
          </p:cNvSpPr>
          <p:nvPr/>
        </p:nvSpPr>
        <p:spPr bwMode="auto">
          <a:xfrm flipH="1">
            <a:off x="1676400" y="3962400"/>
            <a:ext cx="228600" cy="0"/>
          </a:xfrm>
          <a:prstGeom prst="line">
            <a:avLst/>
          </a:prstGeom>
          <a:noFill/>
          <a:ln w="9525">
            <a:solidFill>
              <a:schemeClr val="tx1"/>
            </a:solidFill>
            <a:round/>
            <a:headEnd/>
            <a:tailEnd/>
          </a:ln>
        </p:spPr>
        <p:txBody>
          <a:bodyPr wrap="none" anchor="ctr"/>
          <a:lstStyle/>
          <a:p>
            <a:endParaRPr lang="ru-RU"/>
          </a:p>
        </p:txBody>
      </p:sp>
      <p:sp>
        <p:nvSpPr>
          <p:cNvPr id="20485" name="Line 5"/>
          <p:cNvSpPr>
            <a:spLocks noChangeShapeType="1"/>
          </p:cNvSpPr>
          <p:nvPr/>
        </p:nvSpPr>
        <p:spPr bwMode="auto">
          <a:xfrm flipH="1">
            <a:off x="1676400" y="2286000"/>
            <a:ext cx="228600" cy="0"/>
          </a:xfrm>
          <a:prstGeom prst="line">
            <a:avLst/>
          </a:prstGeom>
          <a:noFill/>
          <a:ln w="9525">
            <a:solidFill>
              <a:schemeClr val="tx1"/>
            </a:solidFill>
            <a:round/>
            <a:headEnd/>
            <a:tailEnd/>
          </a:ln>
        </p:spPr>
        <p:txBody>
          <a:bodyPr wrap="none" anchor="ctr"/>
          <a:lstStyle/>
          <a:p>
            <a:endParaRPr lang="ru-RU"/>
          </a:p>
        </p:txBody>
      </p:sp>
      <p:sp>
        <p:nvSpPr>
          <p:cNvPr id="20486" name="Rectangle 6"/>
          <p:cNvSpPr>
            <a:spLocks noChangeArrowheads="1"/>
          </p:cNvSpPr>
          <p:nvPr/>
        </p:nvSpPr>
        <p:spPr bwMode="auto">
          <a:xfrm>
            <a:off x="2895600" y="3430588"/>
            <a:ext cx="304800" cy="1128712"/>
          </a:xfrm>
          <a:prstGeom prst="rect">
            <a:avLst/>
          </a:prstGeom>
          <a:solidFill>
            <a:srgbClr val="FF33CC"/>
          </a:solidFill>
          <a:ln w="9525">
            <a:solidFill>
              <a:schemeClr val="tx1"/>
            </a:solidFill>
            <a:miter lim="800000"/>
            <a:headEnd/>
            <a:tailEnd/>
          </a:ln>
        </p:spPr>
        <p:txBody>
          <a:bodyPr wrap="none" anchor="ctr"/>
          <a:lstStyle/>
          <a:p>
            <a:endParaRPr lang="fr-CH">
              <a:latin typeface="Calibri" pitchFamily="34" charset="0"/>
            </a:endParaRPr>
          </a:p>
        </p:txBody>
      </p:sp>
      <p:sp>
        <p:nvSpPr>
          <p:cNvPr id="20487" name="Rectangle 7"/>
          <p:cNvSpPr>
            <a:spLocks noChangeArrowheads="1"/>
          </p:cNvSpPr>
          <p:nvPr/>
        </p:nvSpPr>
        <p:spPr bwMode="auto">
          <a:xfrm>
            <a:off x="2667000" y="3276600"/>
            <a:ext cx="304800" cy="1219200"/>
          </a:xfrm>
          <a:prstGeom prst="rect">
            <a:avLst/>
          </a:prstGeom>
          <a:solidFill>
            <a:schemeClr val="accent1"/>
          </a:solidFill>
          <a:ln w="9525">
            <a:solidFill>
              <a:schemeClr val="tx1"/>
            </a:solidFill>
            <a:miter lim="800000"/>
            <a:headEnd/>
            <a:tailEnd/>
          </a:ln>
        </p:spPr>
        <p:txBody>
          <a:bodyPr wrap="none" anchor="ctr"/>
          <a:lstStyle/>
          <a:p>
            <a:endParaRPr lang="fr-CH">
              <a:latin typeface="Calibri" pitchFamily="34" charset="0"/>
            </a:endParaRPr>
          </a:p>
        </p:txBody>
      </p:sp>
      <p:sp>
        <p:nvSpPr>
          <p:cNvPr id="20488" name="Rectangle 8"/>
          <p:cNvSpPr>
            <a:spLocks noChangeArrowheads="1"/>
          </p:cNvSpPr>
          <p:nvPr/>
        </p:nvSpPr>
        <p:spPr bwMode="auto">
          <a:xfrm>
            <a:off x="3886200" y="3048000"/>
            <a:ext cx="304800" cy="914400"/>
          </a:xfrm>
          <a:prstGeom prst="rect">
            <a:avLst/>
          </a:prstGeom>
          <a:solidFill>
            <a:srgbClr val="FF33CC"/>
          </a:solidFill>
          <a:ln w="9525">
            <a:solidFill>
              <a:schemeClr val="tx1"/>
            </a:solidFill>
            <a:miter lim="800000"/>
            <a:headEnd/>
            <a:tailEnd/>
          </a:ln>
        </p:spPr>
        <p:txBody>
          <a:bodyPr wrap="none" anchor="ctr"/>
          <a:lstStyle/>
          <a:p>
            <a:endParaRPr lang="fr-CH">
              <a:latin typeface="Calibri" pitchFamily="34" charset="0"/>
            </a:endParaRPr>
          </a:p>
        </p:txBody>
      </p:sp>
      <p:sp>
        <p:nvSpPr>
          <p:cNvPr id="20489" name="Rectangle 9"/>
          <p:cNvSpPr>
            <a:spLocks noChangeArrowheads="1"/>
          </p:cNvSpPr>
          <p:nvPr/>
        </p:nvSpPr>
        <p:spPr bwMode="auto">
          <a:xfrm>
            <a:off x="3657600" y="2743200"/>
            <a:ext cx="304800" cy="1143000"/>
          </a:xfrm>
          <a:prstGeom prst="rect">
            <a:avLst/>
          </a:prstGeom>
          <a:solidFill>
            <a:schemeClr val="accent1"/>
          </a:solidFill>
          <a:ln w="9525">
            <a:solidFill>
              <a:schemeClr val="tx1"/>
            </a:solidFill>
            <a:miter lim="800000"/>
            <a:headEnd/>
            <a:tailEnd/>
          </a:ln>
        </p:spPr>
        <p:txBody>
          <a:bodyPr wrap="none" anchor="ctr"/>
          <a:lstStyle/>
          <a:p>
            <a:endParaRPr lang="fr-CH">
              <a:latin typeface="Calibri" pitchFamily="34" charset="0"/>
            </a:endParaRPr>
          </a:p>
        </p:txBody>
      </p:sp>
      <p:sp>
        <p:nvSpPr>
          <p:cNvPr id="20490" name="Rectangle 10"/>
          <p:cNvSpPr>
            <a:spLocks noChangeArrowheads="1"/>
          </p:cNvSpPr>
          <p:nvPr/>
        </p:nvSpPr>
        <p:spPr bwMode="auto">
          <a:xfrm>
            <a:off x="4953000" y="2590800"/>
            <a:ext cx="304800" cy="1066800"/>
          </a:xfrm>
          <a:prstGeom prst="rect">
            <a:avLst/>
          </a:prstGeom>
          <a:solidFill>
            <a:srgbClr val="FF33CC"/>
          </a:solidFill>
          <a:ln w="9525">
            <a:solidFill>
              <a:schemeClr val="tx1"/>
            </a:solidFill>
            <a:miter lim="800000"/>
            <a:headEnd/>
            <a:tailEnd/>
          </a:ln>
        </p:spPr>
        <p:txBody>
          <a:bodyPr wrap="none" anchor="ctr"/>
          <a:lstStyle/>
          <a:p>
            <a:endParaRPr lang="fr-CH">
              <a:latin typeface="Calibri" pitchFamily="34" charset="0"/>
            </a:endParaRPr>
          </a:p>
        </p:txBody>
      </p:sp>
      <p:sp>
        <p:nvSpPr>
          <p:cNvPr id="20491" name="Rectangle 11"/>
          <p:cNvSpPr>
            <a:spLocks noChangeArrowheads="1"/>
          </p:cNvSpPr>
          <p:nvPr/>
        </p:nvSpPr>
        <p:spPr bwMode="auto">
          <a:xfrm>
            <a:off x="4800600" y="2438400"/>
            <a:ext cx="304800" cy="990600"/>
          </a:xfrm>
          <a:prstGeom prst="rect">
            <a:avLst/>
          </a:prstGeom>
          <a:solidFill>
            <a:schemeClr val="accent1"/>
          </a:solidFill>
          <a:ln w="9525">
            <a:solidFill>
              <a:schemeClr val="tx1"/>
            </a:solidFill>
            <a:miter lim="800000"/>
            <a:headEnd/>
            <a:tailEnd/>
          </a:ln>
        </p:spPr>
        <p:txBody>
          <a:bodyPr wrap="none" anchor="ctr"/>
          <a:lstStyle/>
          <a:p>
            <a:endParaRPr lang="fr-CH">
              <a:latin typeface="Calibri" pitchFamily="34" charset="0"/>
            </a:endParaRPr>
          </a:p>
        </p:txBody>
      </p:sp>
      <p:sp>
        <p:nvSpPr>
          <p:cNvPr id="20492" name="Rectangle 12"/>
          <p:cNvSpPr>
            <a:spLocks noChangeArrowheads="1"/>
          </p:cNvSpPr>
          <p:nvPr/>
        </p:nvSpPr>
        <p:spPr bwMode="auto">
          <a:xfrm>
            <a:off x="6096000" y="1600200"/>
            <a:ext cx="304800" cy="1219200"/>
          </a:xfrm>
          <a:prstGeom prst="rect">
            <a:avLst/>
          </a:prstGeom>
          <a:solidFill>
            <a:srgbClr val="FF33CC"/>
          </a:solidFill>
          <a:ln w="9525">
            <a:solidFill>
              <a:schemeClr val="tx1"/>
            </a:solidFill>
            <a:miter lim="800000"/>
            <a:headEnd/>
            <a:tailEnd/>
          </a:ln>
        </p:spPr>
        <p:txBody>
          <a:bodyPr wrap="none" anchor="ctr"/>
          <a:lstStyle/>
          <a:p>
            <a:endParaRPr lang="fr-CH">
              <a:latin typeface="Calibri" pitchFamily="34" charset="0"/>
            </a:endParaRPr>
          </a:p>
        </p:txBody>
      </p:sp>
      <p:sp>
        <p:nvSpPr>
          <p:cNvPr id="20493" name="Rectangle 13"/>
          <p:cNvSpPr>
            <a:spLocks noChangeArrowheads="1"/>
          </p:cNvSpPr>
          <p:nvPr/>
        </p:nvSpPr>
        <p:spPr bwMode="auto">
          <a:xfrm>
            <a:off x="6019800" y="3048000"/>
            <a:ext cx="304800" cy="1143000"/>
          </a:xfrm>
          <a:prstGeom prst="rect">
            <a:avLst/>
          </a:prstGeom>
          <a:solidFill>
            <a:schemeClr val="accent1"/>
          </a:solidFill>
          <a:ln w="9525">
            <a:solidFill>
              <a:schemeClr val="tx1"/>
            </a:solidFill>
            <a:miter lim="800000"/>
            <a:headEnd/>
            <a:tailEnd/>
          </a:ln>
        </p:spPr>
        <p:txBody>
          <a:bodyPr wrap="none" anchor="ctr"/>
          <a:lstStyle/>
          <a:p>
            <a:endParaRPr lang="fr-CH">
              <a:latin typeface="Calibri" pitchFamily="34" charset="0"/>
            </a:endParaRPr>
          </a:p>
        </p:txBody>
      </p:sp>
      <p:sp>
        <p:nvSpPr>
          <p:cNvPr id="20494" name="Rectangle 14"/>
          <p:cNvSpPr>
            <a:spLocks noChangeArrowheads="1"/>
          </p:cNvSpPr>
          <p:nvPr/>
        </p:nvSpPr>
        <p:spPr bwMode="auto">
          <a:xfrm>
            <a:off x="7315200" y="3048000"/>
            <a:ext cx="304800" cy="1143000"/>
          </a:xfrm>
          <a:prstGeom prst="rect">
            <a:avLst/>
          </a:prstGeom>
          <a:solidFill>
            <a:schemeClr val="accent1"/>
          </a:solidFill>
          <a:ln w="9525">
            <a:solidFill>
              <a:schemeClr val="tx1"/>
            </a:solidFill>
            <a:miter lim="800000"/>
            <a:headEnd/>
            <a:tailEnd/>
          </a:ln>
        </p:spPr>
        <p:txBody>
          <a:bodyPr wrap="none" anchor="ctr"/>
          <a:lstStyle/>
          <a:p>
            <a:endParaRPr lang="fr-CH">
              <a:latin typeface="Calibri" pitchFamily="34" charset="0"/>
            </a:endParaRPr>
          </a:p>
        </p:txBody>
      </p:sp>
      <p:sp>
        <p:nvSpPr>
          <p:cNvPr id="20495" name="Rectangle 15"/>
          <p:cNvSpPr>
            <a:spLocks noChangeArrowheads="1"/>
          </p:cNvSpPr>
          <p:nvPr/>
        </p:nvSpPr>
        <p:spPr bwMode="auto">
          <a:xfrm>
            <a:off x="7391400" y="762000"/>
            <a:ext cx="304800" cy="2209800"/>
          </a:xfrm>
          <a:prstGeom prst="rect">
            <a:avLst/>
          </a:prstGeom>
          <a:solidFill>
            <a:srgbClr val="FF33CC"/>
          </a:solidFill>
          <a:ln w="9525">
            <a:solidFill>
              <a:schemeClr val="tx1"/>
            </a:solidFill>
            <a:miter lim="800000"/>
            <a:headEnd/>
            <a:tailEnd/>
          </a:ln>
        </p:spPr>
        <p:txBody>
          <a:bodyPr wrap="none" anchor="ctr"/>
          <a:lstStyle/>
          <a:p>
            <a:endParaRPr lang="fr-CH">
              <a:latin typeface="Calibri" pitchFamily="34" charset="0"/>
            </a:endParaRPr>
          </a:p>
        </p:txBody>
      </p:sp>
      <p:sp>
        <p:nvSpPr>
          <p:cNvPr id="20496" name="Line 16"/>
          <p:cNvSpPr>
            <a:spLocks noChangeShapeType="1"/>
          </p:cNvSpPr>
          <p:nvPr/>
        </p:nvSpPr>
        <p:spPr bwMode="auto">
          <a:xfrm flipV="1">
            <a:off x="3200400" y="3810000"/>
            <a:ext cx="457200" cy="304800"/>
          </a:xfrm>
          <a:prstGeom prst="line">
            <a:avLst/>
          </a:prstGeom>
          <a:noFill/>
          <a:ln w="9525">
            <a:solidFill>
              <a:srgbClr val="FF33CC"/>
            </a:solidFill>
            <a:round/>
            <a:headEnd/>
            <a:tailEnd/>
          </a:ln>
        </p:spPr>
        <p:txBody>
          <a:bodyPr wrap="none" anchor="ctr"/>
          <a:lstStyle/>
          <a:p>
            <a:endParaRPr lang="ru-RU"/>
          </a:p>
        </p:txBody>
      </p:sp>
      <p:sp>
        <p:nvSpPr>
          <p:cNvPr id="20497" name="Line 17"/>
          <p:cNvSpPr>
            <a:spLocks noChangeShapeType="1"/>
          </p:cNvSpPr>
          <p:nvPr/>
        </p:nvSpPr>
        <p:spPr bwMode="auto">
          <a:xfrm flipV="1">
            <a:off x="3200400" y="3505200"/>
            <a:ext cx="457200" cy="304800"/>
          </a:xfrm>
          <a:prstGeom prst="line">
            <a:avLst/>
          </a:prstGeom>
          <a:noFill/>
          <a:ln w="9525">
            <a:solidFill>
              <a:schemeClr val="accent1"/>
            </a:solidFill>
            <a:round/>
            <a:headEnd/>
            <a:tailEnd/>
          </a:ln>
        </p:spPr>
        <p:txBody>
          <a:bodyPr wrap="none" anchor="ctr"/>
          <a:lstStyle/>
          <a:p>
            <a:endParaRPr lang="ru-RU"/>
          </a:p>
        </p:txBody>
      </p:sp>
      <p:sp>
        <p:nvSpPr>
          <p:cNvPr id="20498" name="Line 18"/>
          <p:cNvSpPr>
            <a:spLocks noChangeShapeType="1"/>
          </p:cNvSpPr>
          <p:nvPr/>
        </p:nvSpPr>
        <p:spPr bwMode="auto">
          <a:xfrm flipV="1">
            <a:off x="4191000" y="3048000"/>
            <a:ext cx="609600" cy="228600"/>
          </a:xfrm>
          <a:prstGeom prst="line">
            <a:avLst/>
          </a:prstGeom>
          <a:noFill/>
          <a:ln w="9525">
            <a:solidFill>
              <a:schemeClr val="accent1"/>
            </a:solidFill>
            <a:round/>
            <a:headEnd/>
            <a:tailEnd/>
          </a:ln>
        </p:spPr>
        <p:txBody>
          <a:bodyPr wrap="none" anchor="ctr"/>
          <a:lstStyle/>
          <a:p>
            <a:endParaRPr lang="ru-RU"/>
          </a:p>
        </p:txBody>
      </p:sp>
      <p:sp>
        <p:nvSpPr>
          <p:cNvPr id="20499" name="Line 19"/>
          <p:cNvSpPr>
            <a:spLocks noChangeShapeType="1"/>
          </p:cNvSpPr>
          <p:nvPr/>
        </p:nvSpPr>
        <p:spPr bwMode="auto">
          <a:xfrm flipV="1">
            <a:off x="4191000" y="3352800"/>
            <a:ext cx="609600" cy="152400"/>
          </a:xfrm>
          <a:prstGeom prst="line">
            <a:avLst/>
          </a:prstGeom>
          <a:noFill/>
          <a:ln w="9525">
            <a:solidFill>
              <a:srgbClr val="FF33CC"/>
            </a:solidFill>
            <a:round/>
            <a:headEnd/>
            <a:tailEnd/>
          </a:ln>
        </p:spPr>
        <p:txBody>
          <a:bodyPr wrap="none" anchor="ctr"/>
          <a:lstStyle/>
          <a:p>
            <a:endParaRPr lang="ru-RU"/>
          </a:p>
        </p:txBody>
      </p:sp>
      <p:sp>
        <p:nvSpPr>
          <p:cNvPr id="20500" name="Line 20"/>
          <p:cNvSpPr>
            <a:spLocks noChangeShapeType="1"/>
          </p:cNvSpPr>
          <p:nvPr/>
        </p:nvSpPr>
        <p:spPr bwMode="auto">
          <a:xfrm flipV="1">
            <a:off x="5257800" y="2286000"/>
            <a:ext cx="838200" cy="914400"/>
          </a:xfrm>
          <a:prstGeom prst="line">
            <a:avLst/>
          </a:prstGeom>
          <a:noFill/>
          <a:ln w="9525">
            <a:solidFill>
              <a:srgbClr val="FF33CC"/>
            </a:solidFill>
            <a:round/>
            <a:headEnd/>
            <a:tailEnd/>
          </a:ln>
        </p:spPr>
        <p:txBody>
          <a:bodyPr wrap="none" anchor="ctr"/>
          <a:lstStyle/>
          <a:p>
            <a:endParaRPr lang="ru-RU"/>
          </a:p>
        </p:txBody>
      </p:sp>
      <p:sp>
        <p:nvSpPr>
          <p:cNvPr id="20501" name="Line 21"/>
          <p:cNvSpPr>
            <a:spLocks noChangeShapeType="1"/>
          </p:cNvSpPr>
          <p:nvPr/>
        </p:nvSpPr>
        <p:spPr bwMode="auto">
          <a:xfrm>
            <a:off x="5257800" y="3276600"/>
            <a:ext cx="762000" cy="457200"/>
          </a:xfrm>
          <a:prstGeom prst="line">
            <a:avLst/>
          </a:prstGeom>
          <a:noFill/>
          <a:ln w="9525">
            <a:solidFill>
              <a:schemeClr val="accent1"/>
            </a:solidFill>
            <a:round/>
            <a:headEnd/>
            <a:tailEnd/>
          </a:ln>
        </p:spPr>
        <p:txBody>
          <a:bodyPr wrap="none" anchor="ctr"/>
          <a:lstStyle/>
          <a:p>
            <a:endParaRPr lang="ru-RU"/>
          </a:p>
        </p:txBody>
      </p:sp>
      <p:sp>
        <p:nvSpPr>
          <p:cNvPr id="20502" name="Line 22"/>
          <p:cNvSpPr>
            <a:spLocks noChangeShapeType="1"/>
          </p:cNvSpPr>
          <p:nvPr/>
        </p:nvSpPr>
        <p:spPr bwMode="auto">
          <a:xfrm>
            <a:off x="6324600" y="3733800"/>
            <a:ext cx="990600" cy="0"/>
          </a:xfrm>
          <a:prstGeom prst="line">
            <a:avLst/>
          </a:prstGeom>
          <a:noFill/>
          <a:ln w="9525">
            <a:solidFill>
              <a:schemeClr val="accent1"/>
            </a:solidFill>
            <a:round/>
            <a:headEnd/>
            <a:tailEnd/>
          </a:ln>
        </p:spPr>
        <p:txBody>
          <a:bodyPr wrap="none" anchor="ctr"/>
          <a:lstStyle/>
          <a:p>
            <a:endParaRPr lang="ru-RU"/>
          </a:p>
        </p:txBody>
      </p:sp>
      <p:sp>
        <p:nvSpPr>
          <p:cNvPr id="20503" name="Line 23"/>
          <p:cNvSpPr>
            <a:spLocks noChangeShapeType="1"/>
          </p:cNvSpPr>
          <p:nvPr/>
        </p:nvSpPr>
        <p:spPr bwMode="auto">
          <a:xfrm flipV="1">
            <a:off x="6400800" y="1371600"/>
            <a:ext cx="990600" cy="838200"/>
          </a:xfrm>
          <a:prstGeom prst="line">
            <a:avLst/>
          </a:prstGeom>
          <a:noFill/>
          <a:ln w="9525">
            <a:solidFill>
              <a:srgbClr val="FF33CC"/>
            </a:solidFill>
            <a:round/>
            <a:headEnd/>
            <a:tailEnd/>
          </a:ln>
        </p:spPr>
        <p:txBody>
          <a:bodyPr wrap="none" anchor="ctr"/>
          <a:lstStyle/>
          <a:p>
            <a:endParaRPr lang="ru-RU"/>
          </a:p>
        </p:txBody>
      </p:sp>
      <p:sp>
        <p:nvSpPr>
          <p:cNvPr id="20504" name="Line 24"/>
          <p:cNvSpPr>
            <a:spLocks noChangeShapeType="1"/>
          </p:cNvSpPr>
          <p:nvPr/>
        </p:nvSpPr>
        <p:spPr bwMode="auto">
          <a:xfrm flipH="1" flipV="1">
            <a:off x="1676400" y="381000"/>
            <a:ext cx="228600" cy="0"/>
          </a:xfrm>
          <a:prstGeom prst="line">
            <a:avLst/>
          </a:prstGeom>
          <a:noFill/>
          <a:ln w="9525">
            <a:solidFill>
              <a:schemeClr val="tx1"/>
            </a:solidFill>
            <a:round/>
            <a:headEnd/>
            <a:tailEnd/>
          </a:ln>
        </p:spPr>
        <p:txBody>
          <a:bodyPr wrap="none" anchor="ctr"/>
          <a:lstStyle/>
          <a:p>
            <a:endParaRPr lang="ru-RU"/>
          </a:p>
        </p:txBody>
      </p:sp>
      <p:sp>
        <p:nvSpPr>
          <p:cNvPr id="20505" name="Text Box 25"/>
          <p:cNvSpPr txBox="1">
            <a:spLocks noChangeArrowheads="1"/>
          </p:cNvSpPr>
          <p:nvPr/>
        </p:nvSpPr>
        <p:spPr bwMode="auto">
          <a:xfrm>
            <a:off x="2514600" y="5867400"/>
            <a:ext cx="9906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20,000 years ago</a:t>
            </a:r>
          </a:p>
        </p:txBody>
      </p:sp>
      <p:sp>
        <p:nvSpPr>
          <p:cNvPr id="20506" name="Text Box 26"/>
          <p:cNvSpPr txBox="1">
            <a:spLocks noChangeArrowheads="1"/>
          </p:cNvSpPr>
          <p:nvPr/>
        </p:nvSpPr>
        <p:spPr bwMode="auto">
          <a:xfrm>
            <a:off x="3429000" y="5867400"/>
            <a:ext cx="9144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2,000 years ago</a:t>
            </a:r>
          </a:p>
        </p:txBody>
      </p:sp>
      <p:sp>
        <p:nvSpPr>
          <p:cNvPr id="20507" name="Text Box 27"/>
          <p:cNvSpPr txBox="1">
            <a:spLocks noChangeArrowheads="1"/>
          </p:cNvSpPr>
          <p:nvPr/>
        </p:nvSpPr>
        <p:spPr bwMode="auto">
          <a:xfrm>
            <a:off x="4724400" y="5867400"/>
            <a:ext cx="8382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200 years ago</a:t>
            </a:r>
          </a:p>
        </p:txBody>
      </p:sp>
      <p:sp>
        <p:nvSpPr>
          <p:cNvPr id="20508" name="Text Box 28"/>
          <p:cNvSpPr txBox="1">
            <a:spLocks noChangeArrowheads="1"/>
          </p:cNvSpPr>
          <p:nvPr/>
        </p:nvSpPr>
        <p:spPr bwMode="auto">
          <a:xfrm>
            <a:off x="5867400" y="5867400"/>
            <a:ext cx="8382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50 years ago</a:t>
            </a:r>
          </a:p>
        </p:txBody>
      </p:sp>
      <p:sp>
        <p:nvSpPr>
          <p:cNvPr id="20509" name="Text Box 29"/>
          <p:cNvSpPr txBox="1">
            <a:spLocks noChangeArrowheads="1"/>
          </p:cNvSpPr>
          <p:nvPr/>
        </p:nvSpPr>
        <p:spPr bwMode="auto">
          <a:xfrm>
            <a:off x="7162800" y="5867400"/>
            <a:ext cx="6858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Present day</a:t>
            </a:r>
          </a:p>
        </p:txBody>
      </p:sp>
      <p:sp>
        <p:nvSpPr>
          <p:cNvPr id="20510" name="Text Box 30"/>
          <p:cNvSpPr txBox="1">
            <a:spLocks noChangeArrowheads="1"/>
          </p:cNvSpPr>
          <p:nvPr/>
        </p:nvSpPr>
        <p:spPr bwMode="auto">
          <a:xfrm>
            <a:off x="914400" y="3810000"/>
            <a:ext cx="762000" cy="274638"/>
          </a:xfrm>
          <a:prstGeom prst="rect">
            <a:avLst/>
          </a:prstGeom>
          <a:noFill/>
          <a:ln w="9525">
            <a:noFill/>
            <a:miter lim="800000"/>
            <a:headEnd/>
            <a:tailEnd/>
          </a:ln>
        </p:spPr>
        <p:txBody>
          <a:bodyPr>
            <a:spAutoFit/>
          </a:bodyPr>
          <a:lstStyle/>
          <a:p>
            <a:pPr>
              <a:spcBef>
                <a:spcPct val="50000"/>
              </a:spcBef>
            </a:pPr>
            <a:r>
              <a:rPr lang="en-AU" sz="1200">
                <a:latin typeface="Calibri" pitchFamily="34" charset="0"/>
              </a:rPr>
              <a:t>10  years</a:t>
            </a:r>
          </a:p>
        </p:txBody>
      </p:sp>
      <p:sp>
        <p:nvSpPr>
          <p:cNvPr id="20511" name="Text Box 31"/>
          <p:cNvSpPr txBox="1">
            <a:spLocks noChangeArrowheads="1"/>
          </p:cNvSpPr>
          <p:nvPr/>
        </p:nvSpPr>
        <p:spPr bwMode="auto">
          <a:xfrm>
            <a:off x="914400" y="2133600"/>
            <a:ext cx="762000" cy="274638"/>
          </a:xfrm>
          <a:prstGeom prst="rect">
            <a:avLst/>
          </a:prstGeom>
          <a:noFill/>
          <a:ln w="9525">
            <a:noFill/>
            <a:miter lim="800000"/>
            <a:headEnd/>
            <a:tailEnd/>
          </a:ln>
        </p:spPr>
        <p:txBody>
          <a:bodyPr>
            <a:spAutoFit/>
          </a:bodyPr>
          <a:lstStyle/>
          <a:p>
            <a:pPr>
              <a:spcBef>
                <a:spcPct val="50000"/>
              </a:spcBef>
            </a:pPr>
            <a:r>
              <a:rPr lang="en-AU" sz="1200">
                <a:latin typeface="Calibri" pitchFamily="34" charset="0"/>
              </a:rPr>
              <a:t>20  years</a:t>
            </a:r>
          </a:p>
        </p:txBody>
      </p:sp>
      <p:sp>
        <p:nvSpPr>
          <p:cNvPr id="20512" name="Text Box 32"/>
          <p:cNvSpPr txBox="1">
            <a:spLocks noChangeArrowheads="1"/>
          </p:cNvSpPr>
          <p:nvPr/>
        </p:nvSpPr>
        <p:spPr bwMode="auto">
          <a:xfrm>
            <a:off x="914400" y="304800"/>
            <a:ext cx="762000" cy="274638"/>
          </a:xfrm>
          <a:prstGeom prst="rect">
            <a:avLst/>
          </a:prstGeom>
          <a:noFill/>
          <a:ln w="9525">
            <a:noFill/>
            <a:miter lim="800000"/>
            <a:headEnd/>
            <a:tailEnd/>
          </a:ln>
        </p:spPr>
        <p:txBody>
          <a:bodyPr>
            <a:spAutoFit/>
          </a:bodyPr>
          <a:lstStyle/>
          <a:p>
            <a:pPr>
              <a:spcBef>
                <a:spcPct val="50000"/>
              </a:spcBef>
            </a:pPr>
            <a:r>
              <a:rPr lang="en-AU" sz="1200">
                <a:latin typeface="Calibri" pitchFamily="34" charset="0"/>
              </a:rPr>
              <a:t>30  years</a:t>
            </a:r>
          </a:p>
        </p:txBody>
      </p:sp>
      <p:sp>
        <p:nvSpPr>
          <p:cNvPr id="20513" name="Text Box 33"/>
          <p:cNvSpPr txBox="1">
            <a:spLocks noChangeArrowheads="1"/>
          </p:cNvSpPr>
          <p:nvPr/>
        </p:nvSpPr>
        <p:spPr bwMode="auto">
          <a:xfrm>
            <a:off x="4724400" y="5105400"/>
            <a:ext cx="914400" cy="457200"/>
          </a:xfrm>
          <a:prstGeom prst="rect">
            <a:avLst/>
          </a:prstGeom>
          <a:noFill/>
          <a:ln w="9525">
            <a:noFill/>
            <a:miter lim="800000"/>
            <a:headEnd/>
            <a:tailEnd/>
          </a:ln>
        </p:spPr>
        <p:txBody>
          <a:bodyPr>
            <a:spAutoFit/>
          </a:bodyPr>
          <a:lstStyle/>
          <a:p>
            <a:pPr>
              <a:spcBef>
                <a:spcPct val="50000"/>
              </a:spcBef>
            </a:pPr>
            <a:r>
              <a:rPr lang="en-AU" sz="1200">
                <a:latin typeface="Calibri" pitchFamily="34" charset="0"/>
              </a:rPr>
              <a:t>Industrial revolution</a:t>
            </a:r>
          </a:p>
        </p:txBody>
      </p:sp>
      <p:sp>
        <p:nvSpPr>
          <p:cNvPr id="20514" name="Text Box 34"/>
          <p:cNvSpPr txBox="1">
            <a:spLocks noChangeArrowheads="1"/>
          </p:cNvSpPr>
          <p:nvPr/>
        </p:nvSpPr>
        <p:spPr bwMode="auto">
          <a:xfrm>
            <a:off x="3505200" y="5105400"/>
            <a:ext cx="10668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Agricultural settlement</a:t>
            </a:r>
          </a:p>
        </p:txBody>
      </p:sp>
      <p:sp>
        <p:nvSpPr>
          <p:cNvPr id="20515" name="Text Box 35"/>
          <p:cNvSpPr txBox="1">
            <a:spLocks noChangeArrowheads="1"/>
          </p:cNvSpPr>
          <p:nvPr/>
        </p:nvSpPr>
        <p:spPr bwMode="auto">
          <a:xfrm>
            <a:off x="5715000" y="5105400"/>
            <a:ext cx="914400" cy="457200"/>
          </a:xfrm>
          <a:prstGeom prst="rect">
            <a:avLst/>
          </a:prstGeom>
          <a:noFill/>
          <a:ln w="9525">
            <a:noFill/>
            <a:miter lim="800000"/>
            <a:headEnd/>
            <a:tailEnd/>
          </a:ln>
        </p:spPr>
        <p:txBody>
          <a:bodyPr>
            <a:spAutoFit/>
          </a:bodyPr>
          <a:lstStyle/>
          <a:p>
            <a:pPr algn="ctr">
              <a:spcBef>
                <a:spcPct val="50000"/>
              </a:spcBef>
            </a:pPr>
            <a:r>
              <a:rPr lang="en-AU" sz="1200">
                <a:latin typeface="Calibri" pitchFamily="34" charset="0"/>
              </a:rPr>
              <a:t>Mid 20th Century</a:t>
            </a:r>
          </a:p>
        </p:txBody>
      </p:sp>
      <p:sp>
        <p:nvSpPr>
          <p:cNvPr id="20516" name="Text Box 36"/>
          <p:cNvSpPr txBox="1">
            <a:spLocks noChangeArrowheads="1"/>
          </p:cNvSpPr>
          <p:nvPr/>
        </p:nvSpPr>
        <p:spPr bwMode="auto">
          <a:xfrm>
            <a:off x="2971800" y="2514600"/>
            <a:ext cx="990600" cy="274638"/>
          </a:xfrm>
          <a:prstGeom prst="rect">
            <a:avLst/>
          </a:prstGeom>
          <a:noFill/>
          <a:ln w="9525">
            <a:noFill/>
            <a:miter lim="800000"/>
            <a:headEnd/>
            <a:tailEnd/>
          </a:ln>
        </p:spPr>
        <p:txBody>
          <a:bodyPr>
            <a:spAutoFit/>
          </a:bodyPr>
          <a:lstStyle/>
          <a:p>
            <a:pPr>
              <a:spcBef>
                <a:spcPct val="50000"/>
              </a:spcBef>
            </a:pPr>
            <a:r>
              <a:rPr lang="en-AU" sz="1200">
                <a:solidFill>
                  <a:schemeClr val="accent1"/>
                </a:solidFill>
                <a:latin typeface="Calibri" pitchFamily="34" charset="0"/>
              </a:rPr>
              <a:t>Menarche</a:t>
            </a:r>
          </a:p>
        </p:txBody>
      </p:sp>
      <p:sp>
        <p:nvSpPr>
          <p:cNvPr id="20517" name="Text Box 37"/>
          <p:cNvSpPr txBox="1">
            <a:spLocks noChangeArrowheads="1"/>
          </p:cNvSpPr>
          <p:nvPr/>
        </p:nvSpPr>
        <p:spPr bwMode="auto">
          <a:xfrm>
            <a:off x="4114800" y="3886200"/>
            <a:ext cx="1243013" cy="457200"/>
          </a:xfrm>
          <a:prstGeom prst="rect">
            <a:avLst/>
          </a:prstGeom>
          <a:noFill/>
          <a:ln w="9525">
            <a:noFill/>
            <a:miter lim="800000"/>
            <a:headEnd/>
            <a:tailEnd/>
          </a:ln>
        </p:spPr>
        <p:txBody>
          <a:bodyPr>
            <a:spAutoFit/>
          </a:bodyPr>
          <a:lstStyle/>
          <a:p>
            <a:pPr algn="ctr">
              <a:spcBef>
                <a:spcPct val="50000"/>
              </a:spcBef>
            </a:pPr>
            <a:r>
              <a:rPr lang="en-AU" sz="1200">
                <a:solidFill>
                  <a:srgbClr val="FF33CC"/>
                </a:solidFill>
                <a:latin typeface="Calibri" pitchFamily="34" charset="0"/>
              </a:rPr>
              <a:t>Psychosocial maturation</a:t>
            </a:r>
          </a:p>
        </p:txBody>
      </p:sp>
      <p:sp>
        <p:nvSpPr>
          <p:cNvPr id="20518" name="AutoShape 38"/>
          <p:cNvSpPr>
            <a:spLocks/>
          </p:cNvSpPr>
          <p:nvPr/>
        </p:nvSpPr>
        <p:spPr bwMode="auto">
          <a:xfrm>
            <a:off x="7848600" y="1371600"/>
            <a:ext cx="304800" cy="2438400"/>
          </a:xfrm>
          <a:prstGeom prst="rightBrace">
            <a:avLst>
              <a:gd name="adj1" fmla="val 66667"/>
              <a:gd name="adj2" fmla="val 50000"/>
            </a:avLst>
          </a:prstGeom>
          <a:noFill/>
          <a:ln w="9525">
            <a:solidFill>
              <a:schemeClr val="tx1"/>
            </a:solidFill>
            <a:round/>
            <a:headEnd/>
            <a:tailEnd/>
          </a:ln>
        </p:spPr>
        <p:txBody>
          <a:bodyPr wrap="none" anchor="ctr"/>
          <a:lstStyle/>
          <a:p>
            <a:endParaRPr lang="fr-CH">
              <a:latin typeface="Calibri" pitchFamily="34" charset="0"/>
            </a:endParaRPr>
          </a:p>
        </p:txBody>
      </p:sp>
      <p:sp>
        <p:nvSpPr>
          <p:cNvPr id="20519" name="Text Box 39"/>
          <p:cNvSpPr txBox="1">
            <a:spLocks noChangeArrowheads="1"/>
          </p:cNvSpPr>
          <p:nvPr/>
        </p:nvSpPr>
        <p:spPr bwMode="auto">
          <a:xfrm rot="5377476">
            <a:off x="6717507" y="2651919"/>
            <a:ext cx="3448050" cy="274637"/>
          </a:xfrm>
          <a:prstGeom prst="rect">
            <a:avLst/>
          </a:prstGeom>
          <a:noFill/>
          <a:ln w="9525">
            <a:noFill/>
            <a:miter lim="800000"/>
            <a:headEnd/>
            <a:tailEnd/>
          </a:ln>
        </p:spPr>
        <p:txBody>
          <a:bodyPr wrap="none">
            <a:spAutoFit/>
          </a:bodyPr>
          <a:lstStyle/>
          <a:p>
            <a:r>
              <a:rPr lang="en-AU" sz="1200">
                <a:latin typeface="Calibri" pitchFamily="34" charset="0"/>
              </a:rPr>
              <a:t>Mismatch of biological and psychosocial transitions*</a:t>
            </a:r>
          </a:p>
        </p:txBody>
      </p:sp>
      <p:sp>
        <p:nvSpPr>
          <p:cNvPr id="20520" name="Text Box 40"/>
          <p:cNvSpPr txBox="1">
            <a:spLocks noChangeArrowheads="1"/>
          </p:cNvSpPr>
          <p:nvPr/>
        </p:nvSpPr>
        <p:spPr bwMode="auto">
          <a:xfrm>
            <a:off x="6781800" y="5105400"/>
            <a:ext cx="1695450" cy="457200"/>
          </a:xfrm>
          <a:prstGeom prst="rect">
            <a:avLst/>
          </a:prstGeom>
          <a:noFill/>
          <a:ln w="9525">
            <a:noFill/>
            <a:miter lim="800000"/>
            <a:headEnd/>
            <a:tailEnd/>
          </a:ln>
        </p:spPr>
        <p:txBody>
          <a:bodyPr wrap="none">
            <a:spAutoFit/>
          </a:bodyPr>
          <a:lstStyle/>
          <a:p>
            <a:pPr algn="ctr"/>
            <a:r>
              <a:rPr lang="en-AU" sz="1200">
                <a:latin typeface="Calibri" pitchFamily="34" charset="0"/>
              </a:rPr>
              <a:t>Delay and elongation of </a:t>
            </a:r>
          </a:p>
          <a:p>
            <a:pPr algn="ctr"/>
            <a:r>
              <a:rPr lang="en-AU" sz="1200">
                <a:latin typeface="Calibri" pitchFamily="34" charset="0"/>
              </a:rPr>
              <a:t>psychosocial maturation</a:t>
            </a:r>
          </a:p>
        </p:txBody>
      </p:sp>
      <p:sp>
        <p:nvSpPr>
          <p:cNvPr id="20521" name="Text Box 41"/>
          <p:cNvSpPr txBox="1">
            <a:spLocks noChangeArrowheads="1"/>
          </p:cNvSpPr>
          <p:nvPr/>
        </p:nvSpPr>
        <p:spPr bwMode="auto">
          <a:xfrm>
            <a:off x="2279650" y="5124450"/>
            <a:ext cx="1189038" cy="457200"/>
          </a:xfrm>
          <a:prstGeom prst="rect">
            <a:avLst/>
          </a:prstGeom>
          <a:noFill/>
          <a:ln w="9525">
            <a:noFill/>
            <a:miter lim="800000"/>
            <a:headEnd/>
            <a:tailEnd/>
          </a:ln>
        </p:spPr>
        <p:txBody>
          <a:bodyPr>
            <a:spAutoFit/>
          </a:bodyPr>
          <a:lstStyle/>
          <a:p>
            <a:pPr algn="ctr"/>
            <a:r>
              <a:rPr lang="en-AU" sz="1200">
                <a:latin typeface="Calibri" pitchFamily="34" charset="0"/>
              </a:rPr>
              <a:t>Hunter gatherer</a:t>
            </a:r>
          </a:p>
          <a:p>
            <a:pPr algn="ctr"/>
            <a:r>
              <a:rPr lang="en-AU" sz="1200">
                <a:latin typeface="Calibri" pitchFamily="34" charset="0"/>
              </a:rPr>
              <a:t>groups</a:t>
            </a:r>
          </a:p>
        </p:txBody>
      </p:sp>
      <p:sp>
        <p:nvSpPr>
          <p:cNvPr id="20522" name="Text Box 42"/>
          <p:cNvSpPr txBox="1">
            <a:spLocks noChangeArrowheads="1"/>
          </p:cNvSpPr>
          <p:nvPr/>
        </p:nvSpPr>
        <p:spPr bwMode="auto">
          <a:xfrm>
            <a:off x="1098550" y="6583363"/>
            <a:ext cx="7775575" cy="274637"/>
          </a:xfrm>
          <a:prstGeom prst="rect">
            <a:avLst/>
          </a:prstGeom>
          <a:noFill/>
          <a:ln w="9525">
            <a:noFill/>
            <a:miter lim="800000"/>
            <a:headEnd/>
            <a:tailEnd/>
          </a:ln>
        </p:spPr>
        <p:txBody>
          <a:bodyPr>
            <a:spAutoFit/>
          </a:bodyPr>
          <a:lstStyle/>
          <a:p>
            <a:pPr>
              <a:spcBef>
                <a:spcPct val="50000"/>
              </a:spcBef>
            </a:pPr>
            <a:r>
              <a:rPr lang="en-AU" sz="1200">
                <a:latin typeface="Calibri" pitchFamily="34" charset="0"/>
              </a:rPr>
              <a:t>* Psychosocial transitions range from first sexual activity through to marriage and parenthood</a:t>
            </a:r>
          </a:p>
        </p:txBody>
      </p:sp>
      <p:sp>
        <p:nvSpPr>
          <p:cNvPr id="20523" name="Text Box 43"/>
          <p:cNvSpPr txBox="1">
            <a:spLocks noChangeArrowheads="1"/>
          </p:cNvSpPr>
          <p:nvPr/>
        </p:nvSpPr>
        <p:spPr bwMode="auto">
          <a:xfrm>
            <a:off x="2151063" y="0"/>
            <a:ext cx="6308725" cy="784225"/>
          </a:xfrm>
          <a:prstGeom prst="rect">
            <a:avLst/>
          </a:prstGeom>
          <a:noFill/>
          <a:ln w="9525">
            <a:noFill/>
            <a:miter lim="800000"/>
            <a:headEnd/>
            <a:tailEnd/>
          </a:ln>
        </p:spPr>
        <p:txBody>
          <a:bodyPr>
            <a:spAutoFit/>
          </a:bodyPr>
          <a:lstStyle/>
          <a:p>
            <a:pPr>
              <a:spcBef>
                <a:spcPct val="50000"/>
              </a:spcBef>
            </a:pPr>
            <a:r>
              <a:rPr lang="ro-RO" b="1">
                <a:latin typeface="Calibri" pitchFamily="34" charset="0"/>
              </a:rPr>
              <a:t>R</a:t>
            </a:r>
            <a:r>
              <a:rPr lang="ru-RU" b="1">
                <a:latin typeface="Calibri" pitchFamily="34" charset="0"/>
              </a:rPr>
              <a:t>elaţi</a:t>
            </a:r>
            <a:r>
              <a:rPr lang="ro-RO" b="1">
                <a:latin typeface="Calibri" pitchFamily="34" charset="0"/>
              </a:rPr>
              <a:t>a</a:t>
            </a:r>
            <a:r>
              <a:rPr lang="ru-RU" b="1">
                <a:latin typeface="Calibri" pitchFamily="34" charset="0"/>
              </a:rPr>
              <a:t> între </a:t>
            </a:r>
            <a:r>
              <a:rPr lang="ro-RO" b="1">
                <a:latin typeface="Calibri" pitchFamily="34" charset="0"/>
              </a:rPr>
              <a:t> intervalul </a:t>
            </a:r>
            <a:r>
              <a:rPr lang="ru-RU" b="1">
                <a:latin typeface="Calibri" pitchFamily="34" charset="0"/>
              </a:rPr>
              <a:t>probabil </a:t>
            </a:r>
            <a:r>
              <a:rPr lang="ro-RO" b="1">
                <a:latin typeface="Calibri" pitchFamily="34" charset="0"/>
              </a:rPr>
              <a:t>al</a:t>
            </a:r>
            <a:r>
              <a:rPr lang="ru-RU" b="1">
                <a:latin typeface="Calibri" pitchFamily="34" charset="0"/>
              </a:rPr>
              <a:t> v</a:t>
            </a:r>
            <a:r>
              <a:rPr lang="ro-RO" b="1">
                <a:latin typeface="Calibri" pitchFamily="34" charset="0"/>
              </a:rPr>
              <a:t>î</a:t>
            </a:r>
            <a:r>
              <a:rPr lang="ru-RU" b="1">
                <a:latin typeface="Calibri" pitchFamily="34" charset="0"/>
              </a:rPr>
              <a:t>rste</a:t>
            </a:r>
            <a:r>
              <a:rPr lang="ro-RO" b="1">
                <a:latin typeface="Calibri" pitchFamily="34" charset="0"/>
              </a:rPr>
              <a:t>i</a:t>
            </a:r>
            <a:r>
              <a:rPr lang="ru-RU" b="1">
                <a:latin typeface="Calibri" pitchFamily="34" charset="0"/>
              </a:rPr>
              <a:t> menarhal</a:t>
            </a:r>
            <a:r>
              <a:rPr lang="ro-RO" b="1">
                <a:latin typeface="Calibri" pitchFamily="34" charset="0"/>
              </a:rPr>
              <a:t>e</a:t>
            </a:r>
            <a:r>
              <a:rPr lang="ru-RU" b="1">
                <a:latin typeface="Calibri" pitchFamily="34" charset="0"/>
              </a:rPr>
              <a:t> </a:t>
            </a:r>
            <a:endParaRPr lang="ro-RO" b="1">
              <a:latin typeface="Calibri" pitchFamily="34" charset="0"/>
            </a:endParaRPr>
          </a:p>
          <a:p>
            <a:pPr>
              <a:spcBef>
                <a:spcPct val="50000"/>
              </a:spcBef>
            </a:pPr>
            <a:r>
              <a:rPr lang="ru-RU" b="1">
                <a:latin typeface="Calibri" pitchFamily="34" charset="0"/>
              </a:rPr>
              <a:t>şi tranziţii</a:t>
            </a:r>
            <a:r>
              <a:rPr lang="ro-RO" b="1">
                <a:latin typeface="Calibri" pitchFamily="34" charset="0"/>
              </a:rPr>
              <a:t>le</a:t>
            </a:r>
            <a:r>
              <a:rPr lang="ru-RU" b="1">
                <a:latin typeface="Calibri" pitchFamily="34" charset="0"/>
              </a:rPr>
              <a:t> psihosociale care reflectă maturitate</a:t>
            </a:r>
            <a:r>
              <a:rPr lang="ro-RO" b="1">
                <a:latin typeface="Calibri" pitchFamily="34" charset="0"/>
              </a:rPr>
              <a:t>a</a:t>
            </a:r>
            <a:endParaRPr lang="en-AU" b="1">
              <a:latin typeface="Calibri" pitchFamily="34" charset="0"/>
            </a:endParaRPr>
          </a:p>
        </p:txBody>
      </p:sp>
      <p:sp>
        <p:nvSpPr>
          <p:cNvPr id="20524" name="Text Box 44"/>
          <p:cNvSpPr txBox="1">
            <a:spLocks noChangeArrowheads="1"/>
          </p:cNvSpPr>
          <p:nvPr/>
        </p:nvSpPr>
        <p:spPr bwMode="auto">
          <a:xfrm>
            <a:off x="2900363" y="6337300"/>
            <a:ext cx="2562225" cy="274638"/>
          </a:xfrm>
          <a:prstGeom prst="rect">
            <a:avLst/>
          </a:prstGeom>
          <a:noFill/>
          <a:ln w="9525">
            <a:noFill/>
            <a:miter lim="800000"/>
            <a:headEnd/>
            <a:tailEnd/>
          </a:ln>
        </p:spPr>
        <p:txBody>
          <a:bodyPr wrap="none">
            <a:spAutoFit/>
          </a:bodyPr>
          <a:lstStyle/>
          <a:p>
            <a:r>
              <a:rPr lang="en-AU" sz="1200">
                <a:latin typeface="Calibri" pitchFamily="34" charset="0"/>
                <a:sym typeface="Marlett" pitchFamily="2" charset="2"/>
              </a:rPr>
              <a:t></a:t>
            </a:r>
            <a:r>
              <a:rPr lang="en-AU" sz="1200">
                <a:latin typeface="Calibri" pitchFamily="34" charset="0"/>
              </a:rPr>
              <a:t> Adapted from Gluckman &amp; Hanson</a:t>
            </a:r>
          </a:p>
        </p:txBody>
      </p:sp>
      <p:pic>
        <p:nvPicPr>
          <p:cNvPr id="20525" name="Picture 45"/>
          <p:cNvPicPr>
            <a:picLocks noChangeAspect="1" noChangeArrowheads="1"/>
          </p:cNvPicPr>
          <p:nvPr/>
        </p:nvPicPr>
        <p:blipFill>
          <a:blip r:embed="rId2"/>
          <a:srcRect/>
          <a:stretch>
            <a:fillRect/>
          </a:stretch>
        </p:blipFill>
        <p:spPr bwMode="auto">
          <a:xfrm>
            <a:off x="0" y="0"/>
            <a:ext cx="914400" cy="85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457200" y="762000"/>
          <a:ext cx="84582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21506" name="Rectangle 2"/>
          <p:cNvSpPr>
            <a:spLocks noChangeArrowheads="1"/>
          </p:cNvSpPr>
          <p:nvPr/>
        </p:nvSpPr>
        <p:spPr bwMode="auto">
          <a:xfrm>
            <a:off x="838200" y="6172200"/>
            <a:ext cx="3536950" cy="369888"/>
          </a:xfrm>
          <a:prstGeom prst="rect">
            <a:avLst/>
          </a:prstGeom>
          <a:noFill/>
          <a:ln w="9525">
            <a:noFill/>
            <a:miter lim="800000"/>
            <a:headEnd/>
            <a:tailEnd/>
          </a:ln>
        </p:spPr>
        <p:txBody>
          <a:bodyPr wrap="none">
            <a:spAutoFit/>
          </a:bodyPr>
          <a:lstStyle/>
          <a:p>
            <a:r>
              <a:rPr lang="en-US" b="1" i="1">
                <a:latin typeface="Calibri" pitchFamily="34" charset="0"/>
              </a:rPr>
              <a:t>Sursa</a:t>
            </a:r>
            <a:r>
              <a:rPr lang="en-US" b="1">
                <a:latin typeface="Calibri" pitchFamily="34" charset="0"/>
              </a:rPr>
              <a:t>: </a:t>
            </a:r>
            <a:r>
              <a:rPr lang="en-US">
                <a:latin typeface="Calibri" pitchFamily="34" charset="0"/>
              </a:rPr>
              <a:t>TransMonEE - 2012 database</a:t>
            </a:r>
          </a:p>
        </p:txBody>
      </p:sp>
      <p:pic>
        <p:nvPicPr>
          <p:cNvPr id="21507" name="Picture 4"/>
          <p:cNvPicPr>
            <a:picLocks noChangeAspect="1" noChangeArrowheads="1"/>
          </p:cNvPicPr>
          <p:nvPr/>
        </p:nvPicPr>
        <p:blipFill>
          <a:blip r:embed="rId3"/>
          <a:srcRect/>
          <a:stretch>
            <a:fillRect/>
          </a:stretch>
        </p:blipFill>
        <p:spPr bwMode="auto">
          <a:xfrm>
            <a:off x="0" y="0"/>
            <a:ext cx="974725" cy="914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43000" y="685800"/>
            <a:ext cx="8229600" cy="1143000"/>
          </a:xfrm>
        </p:spPr>
        <p:txBody>
          <a:bodyPr/>
          <a:lstStyle/>
          <a:p>
            <a:r>
              <a:rPr lang="ro-RO" sz="2400" b="1" smtClean="0">
                <a:solidFill>
                  <a:srgbClr val="FF0000"/>
                </a:solidFill>
              </a:rPr>
              <a:t>Dinamica indicatorilor de bază a sănătății sexual-reproductive la adolescenti și tineri</a:t>
            </a:r>
            <a:endParaRPr lang="en-US" sz="2400" b="1" smtClean="0">
              <a:solidFill>
                <a:srgbClr val="FF0000"/>
              </a:solidFill>
            </a:endParaRPr>
          </a:p>
        </p:txBody>
      </p:sp>
      <p:graphicFrame>
        <p:nvGraphicFramePr>
          <p:cNvPr id="3" name="Chart 2"/>
          <p:cNvGraphicFramePr/>
          <p:nvPr/>
        </p:nvGraphicFramePr>
        <p:xfrm>
          <a:off x="914400" y="1524000"/>
          <a:ext cx="7391400" cy="4648199"/>
        </p:xfrm>
        <a:graphic>
          <a:graphicData uri="http://schemas.openxmlformats.org/drawingml/2006/chart">
            <c:chart xmlns:c="http://schemas.openxmlformats.org/drawingml/2006/chart" xmlns:r="http://schemas.openxmlformats.org/officeDocument/2006/relationships" r:id="rId2"/>
          </a:graphicData>
        </a:graphic>
      </p:graphicFrame>
      <p:sp>
        <p:nvSpPr>
          <p:cNvPr id="22531" name="TextBox 4"/>
          <p:cNvSpPr txBox="1">
            <a:spLocks noChangeArrowheads="1"/>
          </p:cNvSpPr>
          <p:nvPr/>
        </p:nvSpPr>
        <p:spPr bwMode="auto">
          <a:xfrm>
            <a:off x="1066800" y="6248400"/>
            <a:ext cx="5715000" cy="276225"/>
          </a:xfrm>
          <a:prstGeom prst="rect">
            <a:avLst/>
          </a:prstGeom>
          <a:noFill/>
          <a:ln w="9525">
            <a:noFill/>
            <a:miter lim="800000"/>
            <a:headEnd/>
            <a:tailEnd/>
          </a:ln>
        </p:spPr>
        <p:txBody>
          <a:bodyPr>
            <a:spAutoFit/>
          </a:bodyPr>
          <a:lstStyle/>
          <a:p>
            <a:r>
              <a:rPr lang="ro-RO" sz="1200" b="1" i="1">
                <a:latin typeface="Calibri" pitchFamily="34" charset="0"/>
              </a:rPr>
              <a:t>Sursa</a:t>
            </a:r>
            <a:r>
              <a:rPr lang="ro-RO" sz="1200">
                <a:latin typeface="Calibri" pitchFamily="34" charset="0"/>
              </a:rPr>
              <a:t>: Biroul Național de statistică RM, </a:t>
            </a:r>
            <a:r>
              <a:rPr lang="ro-RO" sz="1200">
                <a:latin typeface="Calibri" pitchFamily="34" charset="0"/>
                <a:hlinkClick r:id="rId3"/>
              </a:rPr>
              <a:t>www.statistica.md</a:t>
            </a:r>
            <a:r>
              <a:rPr lang="ro-RO" sz="1200">
                <a:latin typeface="Calibri" pitchFamily="34" charset="0"/>
              </a:rPr>
              <a:t> </a:t>
            </a:r>
            <a:endParaRPr lang="en-US" sz="1200">
              <a:latin typeface="Calibri" pitchFamily="34" charset="0"/>
            </a:endParaRPr>
          </a:p>
        </p:txBody>
      </p:sp>
      <p:pic>
        <p:nvPicPr>
          <p:cNvPr id="22532" name="Picture 5"/>
          <p:cNvPicPr>
            <a:picLocks noChangeAspect="1" noChangeArrowheads="1"/>
          </p:cNvPicPr>
          <p:nvPr/>
        </p:nvPicPr>
        <p:blipFill>
          <a:blip r:embed="rId4"/>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4294967295"/>
          </p:nvPr>
        </p:nvSpPr>
        <p:spPr>
          <a:xfrm>
            <a:off x="457200" y="381000"/>
            <a:ext cx="8229600" cy="6305550"/>
          </a:xfrm>
        </p:spPr>
        <p:txBody>
          <a:bodyPr/>
          <a:lstStyle/>
          <a:p>
            <a:pPr algn="ctr">
              <a:buFont typeface="Wingdings" pitchFamily="2" charset="2"/>
              <a:buNone/>
            </a:pPr>
            <a:r>
              <a:rPr lang="ro-RO" b="1" smtClean="0">
                <a:latin typeface="Times New Roman" pitchFamily="18" charset="0"/>
              </a:rPr>
              <a:t>Probleme sănătăţii sexual-reproductive</a:t>
            </a:r>
          </a:p>
          <a:p>
            <a:pPr algn="ctr">
              <a:buFont typeface="Wingdings" pitchFamily="2" charset="2"/>
              <a:buNone/>
            </a:pPr>
            <a:endParaRPr lang="ro-RO" sz="1000" b="1" smtClean="0">
              <a:latin typeface="Times New Roman" pitchFamily="18" charset="0"/>
            </a:endParaRPr>
          </a:p>
          <a:p>
            <a:pPr>
              <a:buFont typeface="Wingdings" pitchFamily="2" charset="2"/>
              <a:buNone/>
            </a:pPr>
            <a:r>
              <a:rPr lang="ro-RO" sz="2600" b="1" smtClean="0">
                <a:latin typeface="Times New Roman" pitchFamily="18" charset="0"/>
              </a:rPr>
              <a:t>Sarcina la adolescente</a:t>
            </a:r>
            <a:r>
              <a:rPr lang="ro-RO" sz="2600" smtClean="0">
                <a:latin typeface="Times New Roman" pitchFamily="18" charset="0"/>
              </a:rPr>
              <a:t>:</a:t>
            </a:r>
          </a:p>
          <a:p>
            <a:pPr>
              <a:buFont typeface="Wingdings" pitchFamily="2" charset="2"/>
              <a:buNone/>
            </a:pPr>
            <a:r>
              <a:rPr lang="ro-RO" sz="2600" b="1" smtClean="0">
                <a:latin typeface="Times New Roman" pitchFamily="18" charset="0"/>
              </a:rPr>
              <a:t> Mortalitatea maternă </a:t>
            </a:r>
            <a:r>
              <a:rPr lang="ro-RO" sz="1800" smtClean="0">
                <a:latin typeface="Times New Roman" pitchFamily="18" charset="0"/>
              </a:rPr>
              <a:t>în circa 5,8% survine la adolescente sub 19 ani (în decursul perioadei 2006-2010)</a:t>
            </a:r>
          </a:p>
          <a:p>
            <a:pPr>
              <a:buFont typeface="Wingdings" pitchFamily="2" charset="2"/>
              <a:buNone/>
            </a:pPr>
            <a:endParaRPr lang="ro-RO" sz="1800" smtClean="0">
              <a:latin typeface="Times New Roman" pitchFamily="18" charset="0"/>
            </a:endParaRPr>
          </a:p>
          <a:p>
            <a:pPr>
              <a:buFont typeface="Wingdings" pitchFamily="2" charset="2"/>
              <a:buNone/>
            </a:pPr>
            <a:r>
              <a:rPr lang="ro-RO" sz="1800" smtClean="0"/>
              <a:t> </a:t>
            </a:r>
          </a:p>
          <a:p>
            <a:pPr>
              <a:buFont typeface="Wingdings" pitchFamily="2" charset="2"/>
              <a:buNone/>
            </a:pPr>
            <a:endParaRPr lang="ro-RO" sz="1800" b="1" smtClean="0"/>
          </a:p>
          <a:p>
            <a:pPr>
              <a:buFont typeface="Wingdings" pitchFamily="2" charset="2"/>
              <a:buNone/>
            </a:pPr>
            <a:endParaRPr lang="ro-RO" sz="1800" b="1" smtClean="0"/>
          </a:p>
        </p:txBody>
      </p:sp>
      <p:sp>
        <p:nvSpPr>
          <p:cNvPr id="23554" name="TextBox 4"/>
          <p:cNvSpPr txBox="1">
            <a:spLocks noChangeArrowheads="1"/>
          </p:cNvSpPr>
          <p:nvPr/>
        </p:nvSpPr>
        <p:spPr bwMode="auto">
          <a:xfrm>
            <a:off x="785813" y="6286500"/>
            <a:ext cx="4286250" cy="400050"/>
          </a:xfrm>
          <a:prstGeom prst="rect">
            <a:avLst/>
          </a:prstGeom>
          <a:noFill/>
          <a:ln w="9525">
            <a:noFill/>
            <a:miter lim="800000"/>
            <a:headEnd/>
            <a:tailEnd/>
          </a:ln>
        </p:spPr>
        <p:txBody>
          <a:bodyPr>
            <a:spAutoFit/>
          </a:bodyPr>
          <a:lstStyle/>
          <a:p>
            <a:r>
              <a:rPr lang="ro-RO" sz="1000" b="1" i="1">
                <a:latin typeface="Calibri" pitchFamily="34" charset="0"/>
              </a:rPr>
              <a:t>Sursa: </a:t>
            </a:r>
            <a:r>
              <a:rPr lang="ro-RO" sz="1000" i="1">
                <a:latin typeface="Calibri" pitchFamily="34" charset="0"/>
              </a:rPr>
              <a:t>Centrul Național DE Managament in Sănătate</a:t>
            </a:r>
          </a:p>
          <a:p>
            <a:r>
              <a:rPr lang="ro-RO" sz="1000" i="1">
                <a:latin typeface="Calibri" pitchFamily="34" charset="0"/>
              </a:rPr>
              <a:t>              Biroul Național de Statistică</a:t>
            </a:r>
          </a:p>
        </p:txBody>
      </p:sp>
      <p:graphicFrame>
        <p:nvGraphicFramePr>
          <p:cNvPr id="6" name="Chart 5"/>
          <p:cNvGraphicFramePr>
            <a:graphicFrameLocks/>
          </p:cNvGraphicFramePr>
          <p:nvPr/>
        </p:nvGraphicFramePr>
        <p:xfrm>
          <a:off x="785786" y="2514600"/>
          <a:ext cx="7643866" cy="3505200"/>
        </p:xfrm>
        <a:graphic>
          <a:graphicData uri="http://schemas.openxmlformats.org/drawingml/2006/chart">
            <c:chart xmlns:c="http://schemas.openxmlformats.org/drawingml/2006/chart" xmlns:r="http://schemas.openxmlformats.org/officeDocument/2006/relationships" r:id="rId2"/>
          </a:graphicData>
        </a:graphic>
      </p:graphicFrame>
      <p:pic>
        <p:nvPicPr>
          <p:cNvPr id="23556" name="Picture 6"/>
          <p:cNvPicPr>
            <a:picLocks noChangeAspect="1" noChangeArrowheads="1"/>
          </p:cNvPicPr>
          <p:nvPr/>
        </p:nvPicPr>
        <p:blipFill>
          <a:blip r:embed="rId3"/>
          <a:srcRect/>
          <a:stretch>
            <a:fillRect/>
          </a:stretch>
        </p:blipFill>
        <p:spPr bwMode="auto">
          <a:xfrm>
            <a:off x="0" y="0"/>
            <a:ext cx="1295400" cy="1214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4"/>
          <p:cNvPicPr>
            <a:picLocks noChangeAspect="1" noChangeArrowheads="1"/>
          </p:cNvPicPr>
          <p:nvPr/>
        </p:nvPicPr>
        <p:blipFill>
          <a:blip r:embed="rId2"/>
          <a:srcRect/>
          <a:stretch>
            <a:fillRect/>
          </a:stretch>
        </p:blipFill>
        <p:spPr bwMode="auto">
          <a:xfrm>
            <a:off x="0" y="0"/>
            <a:ext cx="1295400" cy="1214438"/>
          </a:xfrm>
          <a:prstGeom prst="rect">
            <a:avLst/>
          </a:prstGeom>
          <a:noFill/>
          <a:ln w="9525">
            <a:noFill/>
            <a:miter lim="800000"/>
            <a:headEnd/>
            <a:tailEnd/>
          </a:ln>
        </p:spPr>
      </p:pic>
      <p:graphicFrame>
        <p:nvGraphicFramePr>
          <p:cNvPr id="2" name="Chart 1"/>
          <p:cNvGraphicFramePr/>
          <p:nvPr/>
        </p:nvGraphicFramePr>
        <p:xfrm>
          <a:off x="914400" y="838200"/>
          <a:ext cx="79248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24579" name="TextBox 3"/>
          <p:cNvSpPr txBox="1">
            <a:spLocks noChangeArrowheads="1"/>
          </p:cNvSpPr>
          <p:nvPr/>
        </p:nvSpPr>
        <p:spPr bwMode="auto">
          <a:xfrm>
            <a:off x="990600" y="6324600"/>
            <a:ext cx="7239000" cy="369888"/>
          </a:xfrm>
          <a:prstGeom prst="rect">
            <a:avLst/>
          </a:prstGeom>
          <a:noFill/>
          <a:ln w="9525">
            <a:noFill/>
            <a:miter lim="800000"/>
            <a:headEnd/>
            <a:tailEnd/>
          </a:ln>
        </p:spPr>
        <p:txBody>
          <a:bodyPr>
            <a:spAutoFit/>
          </a:bodyPr>
          <a:lstStyle/>
          <a:p>
            <a:r>
              <a:rPr lang="en-US" b="1" i="1">
                <a:latin typeface="Calibri" pitchFamily="34" charset="0"/>
              </a:rPr>
              <a:t>Sursa</a:t>
            </a:r>
            <a:r>
              <a:rPr lang="en-US" b="1">
                <a:latin typeface="Calibri" pitchFamily="34" charset="0"/>
              </a:rPr>
              <a:t>: </a:t>
            </a:r>
            <a:r>
              <a:rPr lang="en-US">
                <a:latin typeface="Calibri" pitchFamily="34" charset="0"/>
              </a:rPr>
              <a:t>TransMonEE - 2012 database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138</TotalTime>
  <Words>1610</Words>
  <Application>Microsoft Office PowerPoint</Application>
  <PresentationFormat>On-screen Show (4:3)</PresentationFormat>
  <Paragraphs>209</Paragraphs>
  <Slides>21</Slides>
  <Notes>3</Notes>
  <HiddenSlides>0</HiddenSlides>
  <MMClips>0</MMClips>
  <ScaleCrop>false</ScaleCrop>
  <HeadingPairs>
    <vt:vector size="8" baseType="variant">
      <vt:variant>
        <vt:lpstr>Fonts Used</vt:lpstr>
      </vt:variant>
      <vt:variant>
        <vt:i4>6</vt:i4>
      </vt:variant>
      <vt:variant>
        <vt:lpstr>Design Template</vt:lpstr>
      </vt:variant>
      <vt:variant>
        <vt:i4>3</vt:i4>
      </vt:variant>
      <vt:variant>
        <vt:lpstr>Embedded OLE Servers</vt:lpstr>
      </vt:variant>
      <vt:variant>
        <vt:i4>1</vt:i4>
      </vt:variant>
      <vt:variant>
        <vt:lpstr>Slide Titles</vt:lpstr>
      </vt:variant>
      <vt:variant>
        <vt:i4>21</vt:i4>
      </vt:variant>
    </vt:vector>
  </HeadingPairs>
  <TitlesOfParts>
    <vt:vector size="31" baseType="lpstr">
      <vt:lpstr>Calibri</vt:lpstr>
      <vt:lpstr>Arial</vt:lpstr>
      <vt:lpstr>Marlett</vt:lpstr>
      <vt:lpstr>Times New Roman</vt:lpstr>
      <vt:lpstr>Wingdings</vt:lpstr>
      <vt:lpstr>Comic Sans MS</vt:lpstr>
      <vt:lpstr>Office Theme</vt:lpstr>
      <vt:lpstr>Office Theme</vt:lpstr>
      <vt:lpstr>Office Theme</vt:lpstr>
      <vt:lpstr>Microsoft Excel Chart</vt:lpstr>
      <vt:lpstr>Sănătatea şi drepturile sexual – reproductive ale  adolescenţilor.</vt:lpstr>
      <vt:lpstr>SUMARUL PREZENTARII</vt:lpstr>
      <vt:lpstr>Nuanțe la portretului adolescenților  actuali in Republica Moldova</vt:lpstr>
      <vt:lpstr>Slide 4</vt:lpstr>
      <vt:lpstr>Slide 5</vt:lpstr>
      <vt:lpstr>Slide 6</vt:lpstr>
      <vt:lpstr>Dinamica indicatorilor de bază a sănătății sexual-reproductive la adolescenti și tineri</vt:lpstr>
      <vt:lpstr>Slide 8</vt:lpstr>
      <vt:lpstr>Slide 9</vt:lpstr>
      <vt:lpstr>Dinamica indicatorilor de bază a sănătății sexual-reproductive la adolescenti și tineri</vt:lpstr>
      <vt:lpstr>Dinamica indicatorilor de bază a sănătății sexual-reproductive la adolescenti și tineri</vt:lpstr>
      <vt:lpstr>Dinamica indicatorilor de bază a sănătății sexual-reproductive la adolescenti și tineri</vt:lpstr>
      <vt:lpstr>Tendințe în comportamentul sexual al adolescenților în Republica Moldova</vt:lpstr>
      <vt:lpstr>Tendințe în comportamentul sexual al adolescenților în Republica Moldova</vt:lpstr>
      <vt:lpstr>Tendințe în comportamentul sexual al adolescenților în Republica Moldova</vt:lpstr>
      <vt:lpstr>Tendințe în comportamentul sexual al adolescenților în Republica Moldova – comportamentul protectiv</vt:lpstr>
      <vt:lpstr>Slide 17</vt:lpstr>
      <vt:lpstr>L E G E  privind sănătatea reproducerii,  nr.138  din 15 iunie 2012, publicată în Monitorul Oficial nr 205-207 din 28 septembrie 2012</vt:lpstr>
      <vt:lpstr>Slide 19</vt:lpstr>
      <vt:lpstr>Intervenţii bazate pe evidenţe în sănătatea adolescenţilor</vt:lpstr>
      <vt:lpstr>Intervenţii bazate pe evidenţe în sănătatea adolescenţilor</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Galina</dc:creator>
  <cp:lastModifiedBy>Rodica</cp:lastModifiedBy>
  <cp:revision>18</cp:revision>
  <dcterms:created xsi:type="dcterms:W3CDTF">2013-05-29T05:29:06Z</dcterms:created>
  <dcterms:modified xsi:type="dcterms:W3CDTF">2013-03-10T09:15:15Z</dcterms:modified>
</cp:coreProperties>
</file>